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26"/>
  </p:notesMasterIdLst>
  <p:sldIdLst>
    <p:sldId id="256" r:id="rId5"/>
    <p:sldId id="261" r:id="rId6"/>
    <p:sldId id="324" r:id="rId7"/>
    <p:sldId id="258" r:id="rId8"/>
    <p:sldId id="260" r:id="rId9"/>
    <p:sldId id="320" r:id="rId10"/>
    <p:sldId id="312" r:id="rId11"/>
    <p:sldId id="314" r:id="rId12"/>
    <p:sldId id="313" r:id="rId13"/>
    <p:sldId id="262" r:id="rId14"/>
    <p:sldId id="266" r:id="rId15"/>
    <p:sldId id="315" r:id="rId16"/>
    <p:sldId id="316" r:id="rId17"/>
    <p:sldId id="318" r:id="rId18"/>
    <p:sldId id="317" r:id="rId19"/>
    <p:sldId id="286" r:id="rId20"/>
    <p:sldId id="292" r:id="rId21"/>
    <p:sldId id="326" r:id="rId22"/>
    <p:sldId id="325" r:id="rId23"/>
    <p:sldId id="290" r:id="rId24"/>
    <p:sldId id="293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yne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5DED7-A4A3-B5EC-5B88-431F79FE1D1C}" v="4" dt="2022-04-14T06:08:43.504"/>
    <p1510:client id="{50A28511-6309-4BDF-ACF9-E884724BB085}" v="1588" dt="2022-04-14T07:46:16.940"/>
    <p1510:client id="{AC751625-DB91-954A-A773-624DBEE5C61E}" v="11" dt="2022-04-14T06:52:51.555"/>
    <p1510:client id="{D1A13615-0632-4FA3-B65E-E8815B991B5E}" v="11" dt="2022-04-14T01:11:05.822"/>
  </p1510:revLst>
</p1510:revInfo>
</file>

<file path=ppt/tableStyles.xml><?xml version="1.0" encoding="utf-8"?>
<a:tblStyleLst xmlns:a="http://schemas.openxmlformats.org/drawingml/2006/main" def="{9251CB2C-6C70-4B5E-900D-442DB963ADF4}">
  <a:tblStyle styleId="{9251CB2C-6C70-4B5E-900D-442DB963A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32c23589c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32c23589c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35deb35d8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35deb35d8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1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56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96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01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35deb35d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135deb35d8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0e3142f8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0e3142f8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0e3142f8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0e3142f8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786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0e3142f8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0e3142f8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8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2e5f0ff4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2e5f0ff4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35deb35d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35deb35d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13691c1f3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13691c1f3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35deb35d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35deb35d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2aaa33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2aaa33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0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2e5f0ff4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2e5f0ff4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67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68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94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58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2e5f0ff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2e5f0ff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63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45801"/>
            <a:ext cx="4941000" cy="24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64475"/>
            <a:ext cx="4823400" cy="3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00" y="1307446"/>
            <a:ext cx="783401" cy="127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825" y="2750605"/>
            <a:ext cx="918800" cy="149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65" y="710576"/>
            <a:ext cx="651267" cy="105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699" y="439527"/>
            <a:ext cx="309857" cy="5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267" y="3277613"/>
            <a:ext cx="1147826" cy="186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13275" y="1503880"/>
            <a:ext cx="3858900" cy="75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13225" y="2301920"/>
            <a:ext cx="3858900" cy="13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399" y="287652"/>
            <a:ext cx="309857" cy="503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09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5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274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80150" y="2360871"/>
            <a:ext cx="2783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803850" y="1412463"/>
            <a:ext cx="1536300" cy="89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355950" y="3227325"/>
            <a:ext cx="2432100" cy="5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7259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617600" cy="4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/>
          </p:nvPr>
        </p:nvSpPr>
        <p:spPr>
          <a:xfrm>
            <a:off x="713225" y="1994835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48875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416020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/>
          </p:nvPr>
        </p:nvSpPr>
        <p:spPr>
          <a:xfrm>
            <a:off x="3344120" y="1994847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3344120" y="1348875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3344120" y="2416033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/>
          </p:nvPr>
        </p:nvSpPr>
        <p:spPr>
          <a:xfrm>
            <a:off x="5975022" y="1994847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8" hasCustomPrompt="1"/>
          </p:nvPr>
        </p:nvSpPr>
        <p:spPr>
          <a:xfrm>
            <a:off x="5975022" y="1348875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5975022" y="2416033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/>
          </p:nvPr>
        </p:nvSpPr>
        <p:spPr>
          <a:xfrm>
            <a:off x="713225" y="3702577"/>
            <a:ext cx="24537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225" y="3053638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713225" y="4123775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6"/>
          </p:nvPr>
        </p:nvSpPr>
        <p:spPr>
          <a:xfrm>
            <a:off x="3344120" y="3702577"/>
            <a:ext cx="24537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7" hasCustomPrompt="1"/>
          </p:nvPr>
        </p:nvSpPr>
        <p:spPr>
          <a:xfrm>
            <a:off x="3344120" y="3053638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8"/>
          </p:nvPr>
        </p:nvSpPr>
        <p:spPr>
          <a:xfrm>
            <a:off x="3344120" y="4123775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9"/>
          </p:nvPr>
        </p:nvSpPr>
        <p:spPr>
          <a:xfrm>
            <a:off x="5975022" y="3702577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0" hasCustomPrompt="1"/>
          </p:nvPr>
        </p:nvSpPr>
        <p:spPr>
          <a:xfrm>
            <a:off x="5975022" y="3053638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1"/>
          </p:nvPr>
        </p:nvSpPr>
        <p:spPr>
          <a:xfrm>
            <a:off x="5975022" y="4123775"/>
            <a:ext cx="235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76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13375" y="1573200"/>
            <a:ext cx="3759000" cy="27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2025" y="1573200"/>
            <a:ext cx="3759000" cy="27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262" y="3355100"/>
            <a:ext cx="395239" cy="64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40773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0017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713175" y="1573200"/>
            <a:ext cx="3858900" cy="25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675" y="217775"/>
            <a:ext cx="325400" cy="52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395" y="591267"/>
            <a:ext cx="524679" cy="8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713325" y="2348550"/>
            <a:ext cx="3858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12463"/>
            <a:ext cx="1536300" cy="89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"/>
          </p:nvPr>
        </p:nvSpPr>
        <p:spPr>
          <a:xfrm>
            <a:off x="713325" y="3227325"/>
            <a:ext cx="2432100" cy="5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612" y="410218"/>
            <a:ext cx="218150" cy="35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607325" y="2348550"/>
            <a:ext cx="4823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2" hasCustomPrompt="1"/>
          </p:nvPr>
        </p:nvSpPr>
        <p:spPr>
          <a:xfrm>
            <a:off x="6894375" y="1412463"/>
            <a:ext cx="1536300" cy="89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"/>
          </p:nvPr>
        </p:nvSpPr>
        <p:spPr>
          <a:xfrm>
            <a:off x="5998575" y="3227325"/>
            <a:ext cx="2432100" cy="5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6" y="514027"/>
            <a:ext cx="309865" cy="5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ctrTitle"/>
          </p:nvPr>
        </p:nvSpPr>
        <p:spPr>
          <a:xfrm>
            <a:off x="713225" y="776325"/>
            <a:ext cx="3106800" cy="5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713225" y="1399875"/>
            <a:ext cx="38589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63" y="245649"/>
            <a:ext cx="361524" cy="5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713225" y="3387425"/>
            <a:ext cx="2919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64" y="2818938"/>
            <a:ext cx="1360603" cy="221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530" y="1158765"/>
            <a:ext cx="498427" cy="81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197" y="1824765"/>
            <a:ext cx="918992" cy="149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963" y="253449"/>
            <a:ext cx="348243" cy="56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398" y="2818950"/>
            <a:ext cx="1097325" cy="17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65" r:id="rId5"/>
    <p:sldLayoutId id="2147483678" r:id="rId6"/>
    <p:sldLayoutId id="2147483679" r:id="rId7"/>
    <p:sldLayoutId id="2147483681" r:id="rId8"/>
    <p:sldLayoutId id="2147483682" r:id="rId9"/>
    <p:sldLayoutId id="2147483683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jo.fabrizio.free.fr/teaching/synt/isim_rendu_photorealiste.pdf" TargetMode="External"/><Relationship Id="rId3" Type="http://schemas.openxmlformats.org/officeDocument/2006/relationships/hyperlink" Target="https://users.cg.tuwien.ac.at/zsolnai/gfx/smallpaint/" TargetMode="External"/><Relationship Id="rId7" Type="http://schemas.openxmlformats.org/officeDocument/2006/relationships/hyperlink" Target="https://observablehq.com/@jrus/halt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alton_sequence" TargetMode="External"/><Relationship Id="rId5" Type="http://schemas.openxmlformats.org/officeDocument/2006/relationships/hyperlink" Target="https://www.scratchapixel.com/lessons/3d-basic-rendering/introduction-to-shading/reflection-refraction-fresnel" TargetMode="External"/><Relationship Id="rId4" Type="http://schemas.openxmlformats.org/officeDocument/2006/relationships/hyperlink" Target="https://cseweb.ucsd.edu/classes/sp17/cse168-a/CSE168_07_Random.pdf#31" TargetMode="External"/><Relationship Id="rId9" Type="http://schemas.openxmlformats.org/officeDocument/2006/relationships/hyperlink" Target="https://github.com/nlohmann/js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ctrTitle"/>
          </p:nvPr>
        </p:nvSpPr>
        <p:spPr>
          <a:xfrm>
            <a:off x="713225" y="1690354"/>
            <a:ext cx="4941000" cy="24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/>
              <a:t>Paint</a:t>
            </a:r>
            <a:br>
              <a:rPr lang="en" sz="5400"/>
            </a:br>
            <a:r>
              <a:rPr lang="en" sz="5400"/>
              <a:t>Path</a:t>
            </a:r>
            <a:br>
              <a:rPr lang="en" sz="5400"/>
            </a:br>
            <a:r>
              <a:rPr lang="en" sz="5400"/>
              <a:t>Tracer</a:t>
            </a:r>
            <a:endParaRPr sz="5400" b="1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713225" y="265675"/>
            <a:ext cx="24099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14/04</a:t>
            </a:r>
            <a:endParaRPr sz="30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248" name="Google Shape;248;p41"/>
          <p:cNvCxnSpPr/>
          <p:nvPr/>
        </p:nvCxnSpPr>
        <p:spPr>
          <a:xfrm>
            <a:off x="823893" y="1008316"/>
            <a:ext cx="76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772025" y="4096278"/>
            <a:ext cx="48234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Tracer avec effet peinture</a:t>
            </a:r>
            <a:endParaRPr/>
          </a:p>
        </p:txBody>
      </p:sp>
      <p:sp>
        <p:nvSpPr>
          <p:cNvPr id="10" name="Google Shape;250;p41">
            <a:extLst>
              <a:ext uri="{FF2B5EF4-FFF2-40B4-BE49-F238E27FC236}">
                <a16:creationId xmlns:a16="http://schemas.microsoft.com/office/drawing/2014/main" id="{0C7DF926-11BE-4EE1-AFAD-164BFDE83357}"/>
              </a:ext>
            </a:extLst>
          </p:cNvPr>
          <p:cNvSpPr txBox="1">
            <a:spLocks/>
          </p:cNvSpPr>
          <p:nvPr/>
        </p:nvSpPr>
        <p:spPr>
          <a:xfrm>
            <a:off x="6978150" y="4279885"/>
            <a:ext cx="1660364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/>
            <a:r>
              <a:rPr lang="fr-FR"/>
              <a:t>Paul GALAND</a:t>
            </a:r>
          </a:p>
          <a:p>
            <a:pPr marL="0" indent="0" algn="r"/>
            <a:r>
              <a:rPr lang="fr-FR"/>
              <a:t>Mélanie TCHÉOU</a:t>
            </a:r>
          </a:p>
        </p:txBody>
      </p:sp>
      <p:sp>
        <p:nvSpPr>
          <p:cNvPr id="11" name="Google Shape;244;p41">
            <a:extLst>
              <a:ext uri="{FF2B5EF4-FFF2-40B4-BE49-F238E27FC236}">
                <a16:creationId xmlns:a16="http://schemas.microsoft.com/office/drawing/2014/main" id="{31B88FC0-849C-4A6E-BD38-42FE2A68D887}"/>
              </a:ext>
            </a:extLst>
          </p:cNvPr>
          <p:cNvSpPr txBox="1"/>
          <p:nvPr/>
        </p:nvSpPr>
        <p:spPr>
          <a:xfrm>
            <a:off x="6978150" y="265675"/>
            <a:ext cx="1452625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ISIM</a:t>
            </a:r>
            <a:endParaRPr sz="3000"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– Réfraction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7ECC8-A0D0-4E2A-976F-D59559E7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85" y="1528566"/>
            <a:ext cx="5944430" cy="2810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306;p45">
            <a:extLst>
              <a:ext uri="{FF2B5EF4-FFF2-40B4-BE49-F238E27FC236}">
                <a16:creationId xmlns:a16="http://schemas.microsoft.com/office/drawing/2014/main" id="{8913886D-1EC5-455A-8B85-795A0FD4C1ED}"/>
              </a:ext>
            </a:extLst>
          </p:cNvPr>
          <p:cNvSpPr txBox="1">
            <a:spLocks/>
          </p:cNvSpPr>
          <p:nvPr/>
        </p:nvSpPr>
        <p:spPr>
          <a:xfrm>
            <a:off x="9499061" y="2631889"/>
            <a:ext cx="583772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/>
            <a:r>
              <a:rPr lang="en-US"/>
              <a:t>Implémentation</a:t>
            </a:r>
          </a:p>
        </p:txBody>
      </p:sp>
      <p:sp>
        <p:nvSpPr>
          <p:cNvPr id="13" name="Google Shape;307;p45">
            <a:extLst>
              <a:ext uri="{FF2B5EF4-FFF2-40B4-BE49-F238E27FC236}">
                <a16:creationId xmlns:a16="http://schemas.microsoft.com/office/drawing/2014/main" id="{F3B2B6C6-2080-4AA6-9820-506C08885B13}"/>
              </a:ext>
            </a:extLst>
          </p:cNvPr>
          <p:cNvSpPr txBox="1">
            <a:spLocks/>
          </p:cNvSpPr>
          <p:nvPr/>
        </p:nvSpPr>
        <p:spPr>
          <a:xfrm>
            <a:off x="9667016" y="1498977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</a:p>
        </p:txBody>
      </p:sp>
      <p:cxnSp>
        <p:nvCxnSpPr>
          <p:cNvPr id="14" name="Google Shape;286;p43">
            <a:extLst>
              <a:ext uri="{FF2B5EF4-FFF2-40B4-BE49-F238E27FC236}">
                <a16:creationId xmlns:a16="http://schemas.microsoft.com/office/drawing/2014/main" id="{F8AFE559-D300-4556-93AE-330563564791}"/>
              </a:ext>
            </a:extLst>
          </p:cNvPr>
          <p:cNvCxnSpPr>
            <a:cxnSpLocks/>
          </p:cNvCxnSpPr>
          <p:nvPr/>
        </p:nvCxnSpPr>
        <p:spPr>
          <a:xfrm>
            <a:off x="9667016" y="2476014"/>
            <a:ext cx="25786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68;p43">
            <a:extLst>
              <a:ext uri="{FF2B5EF4-FFF2-40B4-BE49-F238E27FC236}">
                <a16:creationId xmlns:a16="http://schemas.microsoft.com/office/drawing/2014/main" id="{91AD43CD-E5DB-41F7-89C2-AE33C8D7CBC9}"/>
              </a:ext>
            </a:extLst>
          </p:cNvPr>
          <p:cNvSpPr txBox="1">
            <a:spLocks/>
          </p:cNvSpPr>
          <p:nvPr/>
        </p:nvSpPr>
        <p:spPr>
          <a:xfrm>
            <a:off x="14840586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Résultats</a:t>
            </a:r>
          </a:p>
        </p:txBody>
      </p:sp>
      <p:sp>
        <p:nvSpPr>
          <p:cNvPr id="16" name="Google Shape;269;p43">
            <a:extLst>
              <a:ext uri="{FF2B5EF4-FFF2-40B4-BE49-F238E27FC236}">
                <a16:creationId xmlns:a16="http://schemas.microsoft.com/office/drawing/2014/main" id="{C30BB19A-F568-4B7C-B4EE-A8C3E1A872F5}"/>
              </a:ext>
            </a:extLst>
          </p:cNvPr>
          <p:cNvSpPr txBox="1">
            <a:spLocks/>
          </p:cNvSpPr>
          <p:nvPr/>
        </p:nvSpPr>
        <p:spPr>
          <a:xfrm>
            <a:off x="14840586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7" name="Google Shape;270;p43">
            <a:extLst>
              <a:ext uri="{FF2B5EF4-FFF2-40B4-BE49-F238E27FC236}">
                <a16:creationId xmlns:a16="http://schemas.microsoft.com/office/drawing/2014/main" id="{38DF1FF6-981B-4B52-B5A0-A5AB8F93B1E6}"/>
              </a:ext>
            </a:extLst>
          </p:cNvPr>
          <p:cNvSpPr txBox="1">
            <a:spLocks/>
          </p:cNvSpPr>
          <p:nvPr/>
        </p:nvSpPr>
        <p:spPr>
          <a:xfrm>
            <a:off x="14840586" y="2919095"/>
            <a:ext cx="23559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Effet Peinture</a:t>
            </a:r>
          </a:p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Reverse Engineering</a:t>
            </a:r>
          </a:p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Performances</a:t>
            </a:r>
          </a:p>
        </p:txBody>
      </p:sp>
      <p:sp>
        <p:nvSpPr>
          <p:cNvPr id="18" name="Google Shape;271;p43">
            <a:extLst>
              <a:ext uri="{FF2B5EF4-FFF2-40B4-BE49-F238E27FC236}">
                <a16:creationId xmlns:a16="http://schemas.microsoft.com/office/drawing/2014/main" id="{87EDC9FD-D509-407E-A703-EADA37251879}"/>
              </a:ext>
            </a:extLst>
          </p:cNvPr>
          <p:cNvSpPr txBox="1">
            <a:spLocks/>
          </p:cNvSpPr>
          <p:nvPr/>
        </p:nvSpPr>
        <p:spPr>
          <a:xfrm>
            <a:off x="17471488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19" name="Google Shape;272;p43">
            <a:extLst>
              <a:ext uri="{FF2B5EF4-FFF2-40B4-BE49-F238E27FC236}">
                <a16:creationId xmlns:a16="http://schemas.microsoft.com/office/drawing/2014/main" id="{396BA944-9FFA-4664-A710-600EB74613B1}"/>
              </a:ext>
            </a:extLst>
          </p:cNvPr>
          <p:cNvSpPr txBox="1">
            <a:spLocks/>
          </p:cNvSpPr>
          <p:nvPr/>
        </p:nvSpPr>
        <p:spPr>
          <a:xfrm>
            <a:off x="17471488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03</a:t>
            </a:r>
          </a:p>
        </p:txBody>
      </p:sp>
      <p:cxnSp>
        <p:nvCxnSpPr>
          <p:cNvPr id="20" name="Google Shape;287;p43">
            <a:extLst>
              <a:ext uri="{FF2B5EF4-FFF2-40B4-BE49-F238E27FC236}">
                <a16:creationId xmlns:a16="http://schemas.microsoft.com/office/drawing/2014/main" id="{23CF4BAD-FD1B-44EB-B6CA-5224B0DA1A8B}"/>
              </a:ext>
            </a:extLst>
          </p:cNvPr>
          <p:cNvCxnSpPr/>
          <p:nvPr/>
        </p:nvCxnSpPr>
        <p:spPr>
          <a:xfrm>
            <a:off x="14889041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88;p43">
            <a:extLst>
              <a:ext uri="{FF2B5EF4-FFF2-40B4-BE49-F238E27FC236}">
                <a16:creationId xmlns:a16="http://schemas.microsoft.com/office/drawing/2014/main" id="{7A23D4F2-C6D3-4B99-9F5C-4DEAC4D09A46}"/>
              </a:ext>
            </a:extLst>
          </p:cNvPr>
          <p:cNvCxnSpPr/>
          <p:nvPr/>
        </p:nvCxnSpPr>
        <p:spPr>
          <a:xfrm>
            <a:off x="17522641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70;p43">
            <a:extLst>
              <a:ext uri="{FF2B5EF4-FFF2-40B4-BE49-F238E27FC236}">
                <a16:creationId xmlns:a16="http://schemas.microsoft.com/office/drawing/2014/main" id="{B9187247-1FCA-4387-867A-E40885E737E8}"/>
              </a:ext>
            </a:extLst>
          </p:cNvPr>
          <p:cNvSpPr txBox="1">
            <a:spLocks/>
          </p:cNvSpPr>
          <p:nvPr/>
        </p:nvSpPr>
        <p:spPr>
          <a:xfrm>
            <a:off x="17522641" y="2919095"/>
            <a:ext cx="2355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">
                <a:solidFill>
                  <a:schemeClr val="accent1">
                    <a:lumMod val="50000"/>
                  </a:schemeClr>
                </a:solidFill>
              </a:rPr>
              <a:t>Pistes de solution</a:t>
            </a:r>
          </a:p>
          <a:p>
            <a:pPr marL="0" indent="0"/>
            <a:r>
              <a:rPr lang="en">
                <a:solidFill>
                  <a:schemeClr val="accent1">
                    <a:lumMod val="50000"/>
                  </a:schemeClr>
                </a:solidFill>
              </a:rPr>
              <a:t>Améliorations</a:t>
            </a:r>
          </a:p>
          <a:p>
            <a:pPr marL="0" indent="0"/>
            <a:endParaRPr lang="e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Google Shape;266;p43">
            <a:extLst>
              <a:ext uri="{FF2B5EF4-FFF2-40B4-BE49-F238E27FC236}">
                <a16:creationId xmlns:a16="http://schemas.microsoft.com/office/drawing/2014/main" id="{3FBBB6AF-170B-49EC-AD72-77E429E0C24F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10/21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713325" y="2348550"/>
            <a:ext cx="510812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Résultats</a:t>
            </a:r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 idx="2"/>
          </p:nvPr>
        </p:nvSpPr>
        <p:spPr>
          <a:xfrm>
            <a:off x="713325" y="1412463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subTitle" idx="1"/>
          </p:nvPr>
        </p:nvSpPr>
        <p:spPr>
          <a:xfrm>
            <a:off x="713325" y="3227324"/>
            <a:ext cx="2432100" cy="841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Effet Peinture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</a:p>
        </p:txBody>
      </p:sp>
      <p:cxnSp>
        <p:nvCxnSpPr>
          <p:cNvPr id="426" name="Google Shape;426;p51"/>
          <p:cNvCxnSpPr/>
          <p:nvPr/>
        </p:nvCxnSpPr>
        <p:spPr>
          <a:xfrm>
            <a:off x="849550" y="2389525"/>
            <a:ext cx="343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66;p43">
            <a:extLst>
              <a:ext uri="{FF2B5EF4-FFF2-40B4-BE49-F238E27FC236}">
                <a16:creationId xmlns:a16="http://schemas.microsoft.com/office/drawing/2014/main" id="{2D5037F5-94B1-4C20-96D7-B5761E8588D8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11/21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- </a:t>
            </a:r>
            <a:r>
              <a:rPr lang="en" err="1"/>
              <a:t>Effet</a:t>
            </a:r>
            <a:r>
              <a:rPr lang="en"/>
              <a:t> </a:t>
            </a:r>
            <a:r>
              <a:rPr lang="en-US" err="1"/>
              <a:t>peinture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DA62F-5C45-406F-9925-26055020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70" y="1153491"/>
            <a:ext cx="5032255" cy="1418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EB43B6-D7E9-41FB-AD15-4C14155EDE73}"/>
              </a:ext>
            </a:extLst>
          </p:cNvPr>
          <p:cNvSpPr txBox="1"/>
          <p:nvPr/>
        </p:nvSpPr>
        <p:spPr>
          <a:xfrm>
            <a:off x="713225" y="12200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/>
              <a:t>Notre seule piste</a:t>
            </a:r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342D6-2CF5-4739-A2B9-90754A6C96D8}"/>
              </a:ext>
            </a:extLst>
          </p:cNvPr>
          <p:cNvGrpSpPr/>
          <p:nvPr/>
        </p:nvGrpSpPr>
        <p:grpSpPr>
          <a:xfrm>
            <a:off x="877022" y="2759064"/>
            <a:ext cx="1878312" cy="2267010"/>
            <a:chOff x="877022" y="2759064"/>
            <a:chExt cx="1878312" cy="22670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7484DE-BD5F-4F8C-8584-5F0F76CF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022" y="2759064"/>
              <a:ext cx="1870169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7F6490-3320-4314-8066-C0F172F8FC69}"/>
                </a:ext>
              </a:extLst>
            </p:cNvPr>
            <p:cNvSpPr txBox="1"/>
            <p:nvPr/>
          </p:nvSpPr>
          <p:spPr>
            <a:xfrm>
              <a:off x="891618" y="4625964"/>
              <a:ext cx="18637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Syne" panose="020B0604020202020204" charset="0"/>
                </a:rPr>
                <a:t>Halton 2 - 2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25C0F-1645-4891-9CE0-11C320A31C7D}"/>
              </a:ext>
            </a:extLst>
          </p:cNvPr>
          <p:cNvGrpSpPr/>
          <p:nvPr/>
        </p:nvGrpSpPr>
        <p:grpSpPr>
          <a:xfrm>
            <a:off x="4790928" y="2759064"/>
            <a:ext cx="1880001" cy="2267010"/>
            <a:chOff x="4790928" y="2759064"/>
            <a:chExt cx="1880001" cy="22670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740B70-FA72-4970-8611-4FF1AB7F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0928" y="2759064"/>
              <a:ext cx="1880001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1A747-2827-4624-AC1A-9F2D1C93CB44}"/>
                </a:ext>
              </a:extLst>
            </p:cNvPr>
            <p:cNvSpPr txBox="1"/>
            <p:nvPr/>
          </p:nvSpPr>
          <p:spPr>
            <a:xfrm>
              <a:off x="4790928" y="4625964"/>
              <a:ext cx="18637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latin typeface="Syne" panose="020B0604020202020204" charset="0"/>
                </a:rPr>
                <a:t>Halton 2 - 3</a:t>
              </a:r>
            </a:p>
          </p:txBody>
        </p:sp>
      </p:grpSp>
      <p:sp>
        <p:nvSpPr>
          <p:cNvPr id="18" name="Google Shape;266;p43">
            <a:extLst>
              <a:ext uri="{FF2B5EF4-FFF2-40B4-BE49-F238E27FC236}">
                <a16:creationId xmlns:a16="http://schemas.microsoft.com/office/drawing/2014/main" id="{C739F836-4EA9-438D-B79B-BB5381236CAB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12/21</a:t>
            </a:r>
          </a:p>
        </p:txBody>
      </p:sp>
    </p:spTree>
    <p:extLst>
      <p:ext uri="{BB962C8B-B14F-4D97-AF65-F5344CB8AC3E}">
        <p14:creationId xmlns:p14="http://schemas.microsoft.com/office/powerpoint/2010/main" val="399708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Résultats- Reverse Engineering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96B1B-0CFD-4887-9482-D5EB1C3CDFF5}"/>
              </a:ext>
            </a:extLst>
          </p:cNvPr>
          <p:cNvSpPr txBox="1"/>
          <p:nvPr/>
        </p:nvSpPr>
        <p:spPr>
          <a:xfrm>
            <a:off x="1600992" y="1218376"/>
            <a:ext cx="1863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Syne" panose="020B0604020202020204" charset="0"/>
              </a:rPr>
              <a:t>Halton 2 - 2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28B69-A8B4-4B0B-B63C-00A0FE602EDA}"/>
              </a:ext>
            </a:extLst>
          </p:cNvPr>
          <p:cNvSpPr txBox="1"/>
          <p:nvPr/>
        </p:nvSpPr>
        <p:spPr>
          <a:xfrm>
            <a:off x="5683867" y="1218376"/>
            <a:ext cx="1863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Syne" panose="020B0604020202020204" charset="0"/>
              </a:rPr>
              <a:t>Halton 3 - 2</a:t>
            </a:r>
          </a:p>
        </p:txBody>
      </p:sp>
      <p:sp>
        <p:nvSpPr>
          <p:cNvPr id="12" name="Google Shape;266;p43">
            <a:extLst>
              <a:ext uri="{FF2B5EF4-FFF2-40B4-BE49-F238E27FC236}">
                <a16:creationId xmlns:a16="http://schemas.microsoft.com/office/drawing/2014/main" id="{02AE2135-B88B-4379-947A-B5F08EEDC314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13/21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83D70-519C-4EEE-990B-07861881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16" y="1618485"/>
            <a:ext cx="2838268" cy="2843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8B1FA-7BA0-41F2-887A-04956E66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82" y="1618486"/>
            <a:ext cx="2838285" cy="2843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8833F2-EE3E-4DDE-84AC-A14FE0047A82}"/>
              </a:ext>
            </a:extLst>
          </p:cNvPr>
          <p:cNvSpPr txBox="1"/>
          <p:nvPr/>
        </p:nvSpPr>
        <p:spPr>
          <a:xfrm>
            <a:off x="3151872" y="4609749"/>
            <a:ext cx="3018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900x900px 128spp(samples/pixel)</a:t>
            </a:r>
          </a:p>
        </p:txBody>
      </p:sp>
    </p:spTree>
    <p:extLst>
      <p:ext uri="{BB962C8B-B14F-4D97-AF65-F5344CB8AC3E}">
        <p14:creationId xmlns:p14="http://schemas.microsoft.com/office/powerpoint/2010/main" val="406587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Résultats- Reverse Engineering</a:t>
            </a: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64741-8321-473B-9684-50A4D8A53A94}"/>
              </a:ext>
            </a:extLst>
          </p:cNvPr>
          <p:cNvSpPr txBox="1"/>
          <p:nvPr/>
        </p:nvSpPr>
        <p:spPr>
          <a:xfrm>
            <a:off x="3189972" y="4668676"/>
            <a:ext cx="3018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900x900px 128spp(samples/pixel)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DBF8B-C177-4BAE-B1FB-44E82DC1037A}"/>
              </a:ext>
            </a:extLst>
          </p:cNvPr>
          <p:cNvSpPr txBox="1"/>
          <p:nvPr/>
        </p:nvSpPr>
        <p:spPr>
          <a:xfrm>
            <a:off x="1478089" y="1417438"/>
            <a:ext cx="1863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Syne" panose="020B0604020202020204" charset="0"/>
              </a:rPr>
              <a:t>Halton 2 - 2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8C88B-066A-4A04-8F12-1CC2065B5AA2}"/>
              </a:ext>
            </a:extLst>
          </p:cNvPr>
          <p:cNvSpPr txBox="1"/>
          <p:nvPr/>
        </p:nvSpPr>
        <p:spPr>
          <a:xfrm>
            <a:off x="5801395" y="1417438"/>
            <a:ext cx="1863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Syne" panose="020B0604020202020204" charset="0"/>
              </a:rPr>
              <a:t>Halton 3 - 2</a:t>
            </a:r>
          </a:p>
        </p:txBody>
      </p:sp>
      <p:sp>
        <p:nvSpPr>
          <p:cNvPr id="13" name="Google Shape;266;p43">
            <a:extLst>
              <a:ext uri="{FF2B5EF4-FFF2-40B4-BE49-F238E27FC236}">
                <a16:creationId xmlns:a16="http://schemas.microsoft.com/office/drawing/2014/main" id="{03E72C10-F063-44FC-B758-698D3DA4C3A9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14/21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B05D4-673C-4251-AF6C-0095AAA2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6" y="1841450"/>
            <a:ext cx="2707682" cy="270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8D29E-9E44-481C-896A-C53A73685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50" y="1827073"/>
            <a:ext cx="2700044" cy="26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3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– Fonctionnalités</a:t>
            </a:r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713225" y="1533900"/>
            <a:ext cx="40773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Multithreading: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err="1"/>
              <a:t>Openmp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Multithreading sur la </a:t>
            </a:r>
            <a:r>
              <a:rPr lang="en-US" err="1"/>
              <a:t>largeur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</a:t>
            </a:r>
            <a:r>
              <a:rPr lang="en-US"/>
              <a:t>=&gt;</a:t>
            </a:r>
            <a:r>
              <a:rPr lang="en-US" b="1"/>
              <a:t> 6min40s </a:t>
            </a:r>
            <a:r>
              <a:rPr lang="en-US" b="1" err="1"/>
              <a:t>en</a:t>
            </a:r>
            <a:r>
              <a:rPr lang="en-US" b="1"/>
              <a:t> 50s </a:t>
            </a:r>
            <a:r>
              <a:rPr lang="en-US" b="1" err="1"/>
              <a:t>soit</a:t>
            </a:r>
            <a:r>
              <a:rPr lang="en-US" b="1"/>
              <a:t> ~1/8 du temps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0D7E9D-A0CF-4266-AFEE-1EA86560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2" y="3077913"/>
            <a:ext cx="87344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6;p43">
            <a:extLst>
              <a:ext uri="{FF2B5EF4-FFF2-40B4-BE49-F238E27FC236}">
                <a16:creationId xmlns:a16="http://schemas.microsoft.com/office/drawing/2014/main" id="{8AF89300-87DA-45B3-A0E9-BC7605F8DB15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15/21</a:t>
            </a:r>
          </a:p>
        </p:txBody>
      </p:sp>
      <p:sp>
        <p:nvSpPr>
          <p:cNvPr id="6" name="Google Shape;330;p47">
            <a:extLst>
              <a:ext uri="{FF2B5EF4-FFF2-40B4-BE49-F238E27FC236}">
                <a16:creationId xmlns:a16="http://schemas.microsoft.com/office/drawing/2014/main" id="{E2D78B29-0634-4AE5-A95D-2028252806A4}"/>
              </a:ext>
            </a:extLst>
          </p:cNvPr>
          <p:cNvSpPr txBox="1">
            <a:spLocks/>
          </p:cNvSpPr>
          <p:nvPr/>
        </p:nvSpPr>
        <p:spPr>
          <a:xfrm>
            <a:off x="4475600" y="1418738"/>
            <a:ext cx="2662477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/>
              <a:t>Antialiasing:</a:t>
            </a:r>
          </a:p>
          <a:p>
            <a:pPr marL="285750" indent="-285750">
              <a:buFontTx/>
              <a:buChar char="-"/>
            </a:pPr>
            <a:r>
              <a:rPr lang="en-US" err="1"/>
              <a:t>Peu</a:t>
            </a:r>
            <a:r>
              <a:rPr lang="en-US"/>
              <a:t> </a:t>
            </a:r>
            <a:r>
              <a:rPr lang="en-US" err="1"/>
              <a:t>coûteux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 err="1"/>
              <a:t>Effet</a:t>
            </a:r>
            <a:r>
              <a:rPr lang="en-US"/>
              <a:t> </a:t>
            </a:r>
            <a:r>
              <a:rPr lang="en-US" err="1"/>
              <a:t>immédiat</a:t>
            </a: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0" indent="0">
              <a:buFont typeface="Source Sans Pro"/>
              <a:buNone/>
            </a:pPr>
            <a:r>
              <a:rPr lang="en-US" b="1"/>
              <a:t>Parsing JSON (</a:t>
            </a:r>
            <a:r>
              <a:rPr lang="en-US" b="1" err="1"/>
              <a:t>nlohmann</a:t>
            </a:r>
            <a:r>
              <a:rPr lang="en-US" b="1"/>
              <a:t>):</a:t>
            </a:r>
          </a:p>
          <a:p>
            <a:pPr marL="285750" indent="-285750">
              <a:buFontTx/>
              <a:buChar char="-"/>
            </a:pPr>
            <a:r>
              <a:rPr lang="en-US" err="1"/>
              <a:t>Facilite</a:t>
            </a:r>
            <a:r>
              <a:rPr lang="en-US"/>
              <a:t> la creation de </a:t>
            </a:r>
            <a:r>
              <a:rPr lang="en-US" err="1"/>
              <a:t>scènes</a:t>
            </a: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3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1"/>
          <p:cNvSpPr txBox="1">
            <a:spLocks noGrp="1"/>
          </p:cNvSpPr>
          <p:nvPr>
            <p:ph type="title"/>
          </p:nvPr>
        </p:nvSpPr>
        <p:spPr>
          <a:xfrm>
            <a:off x="3607325" y="2348550"/>
            <a:ext cx="482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43" name="Google Shape;943;p71"/>
          <p:cNvSpPr txBox="1">
            <a:spLocks noGrp="1"/>
          </p:cNvSpPr>
          <p:nvPr>
            <p:ph type="title" idx="2"/>
          </p:nvPr>
        </p:nvSpPr>
        <p:spPr>
          <a:xfrm>
            <a:off x="6894375" y="1412463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4" name="Google Shape;944;p71"/>
          <p:cNvSpPr txBox="1">
            <a:spLocks noGrp="1"/>
          </p:cNvSpPr>
          <p:nvPr>
            <p:ph type="subTitle" idx="1"/>
          </p:nvPr>
        </p:nvSpPr>
        <p:spPr>
          <a:xfrm>
            <a:off x="5998575" y="3246120"/>
            <a:ext cx="2432100" cy="466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Améliorations</a:t>
            </a:r>
            <a:endParaRPr/>
          </a:p>
        </p:txBody>
      </p:sp>
      <p:cxnSp>
        <p:nvCxnSpPr>
          <p:cNvPr id="945" name="Google Shape;945;p71"/>
          <p:cNvCxnSpPr/>
          <p:nvPr/>
        </p:nvCxnSpPr>
        <p:spPr>
          <a:xfrm>
            <a:off x="4092475" y="2389525"/>
            <a:ext cx="421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66;p43">
            <a:extLst>
              <a:ext uri="{FF2B5EF4-FFF2-40B4-BE49-F238E27FC236}">
                <a16:creationId xmlns:a16="http://schemas.microsoft.com/office/drawing/2014/main" id="{FA50C4DF-0D25-4DB8-A369-B617570EB97E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16/21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0017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– Pistes</a:t>
            </a:r>
            <a:endParaRPr/>
          </a:p>
        </p:txBody>
      </p:sp>
      <p:sp>
        <p:nvSpPr>
          <p:cNvPr id="1314" name="Google Shape;1314;p77"/>
          <p:cNvSpPr txBox="1">
            <a:spLocks noGrp="1"/>
          </p:cNvSpPr>
          <p:nvPr>
            <p:ph type="subTitle" idx="1"/>
          </p:nvPr>
        </p:nvSpPr>
        <p:spPr>
          <a:xfrm>
            <a:off x="720339" y="1189934"/>
            <a:ext cx="5481886" cy="25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err="1"/>
              <a:t>Effet</a:t>
            </a:r>
            <a:r>
              <a:rPr lang="en-US" sz="2400"/>
              <a:t> </a:t>
            </a:r>
            <a:r>
              <a:rPr lang="en-US" sz="2400" err="1"/>
              <a:t>peinture</a:t>
            </a:r>
            <a:r>
              <a:rPr lang="en-US" sz="2400"/>
              <a:t> : </a:t>
            </a:r>
            <a:r>
              <a:rPr lang="en-US" sz="2400" err="1"/>
              <a:t>effet</a:t>
            </a:r>
            <a:r>
              <a:rPr lang="en-US" sz="2400"/>
              <a:t> </a:t>
            </a:r>
            <a:r>
              <a:rPr lang="en-US" sz="2400" err="1"/>
              <a:t>venant</a:t>
            </a:r>
            <a:r>
              <a:rPr lang="en-US" sz="2400"/>
              <a:t> des “seeds” du Halton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Pourquoi</a:t>
            </a:r>
            <a:r>
              <a:rPr lang="en-US" sz="2400"/>
              <a:t> </a:t>
            </a:r>
            <a:r>
              <a:rPr lang="en-US" sz="2400" err="1"/>
              <a:t>ses</a:t>
            </a:r>
            <a:r>
              <a:rPr lang="en-US" sz="2400"/>
              <a:t> couleurs </a:t>
            </a:r>
            <a:r>
              <a:rPr lang="en-US" sz="2400" err="1"/>
              <a:t>sont</a:t>
            </a:r>
            <a:r>
              <a:rPr lang="en-US" sz="2400"/>
              <a:t> </a:t>
            </a:r>
            <a:r>
              <a:rPr lang="en-US" sz="2400" err="1"/>
              <a:t>aussi</a:t>
            </a:r>
            <a:r>
              <a:rPr lang="en-US" sz="2400"/>
              <a:t> vives?</a:t>
            </a:r>
          </a:p>
        </p:txBody>
      </p:sp>
      <p:sp>
        <p:nvSpPr>
          <p:cNvPr id="6" name="Google Shape;942;p71">
            <a:extLst>
              <a:ext uri="{FF2B5EF4-FFF2-40B4-BE49-F238E27FC236}">
                <a16:creationId xmlns:a16="http://schemas.microsoft.com/office/drawing/2014/main" id="{256DEBE8-99DD-4377-B78C-8D1C670A7284}"/>
              </a:ext>
            </a:extLst>
          </p:cNvPr>
          <p:cNvSpPr txBox="1">
            <a:spLocks/>
          </p:cNvSpPr>
          <p:nvPr/>
        </p:nvSpPr>
        <p:spPr>
          <a:xfrm>
            <a:off x="3607325" y="-1583078"/>
            <a:ext cx="482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r"/>
            <a:r>
              <a:rPr lang="en-US"/>
              <a:t>Conclusion</a:t>
            </a:r>
          </a:p>
        </p:txBody>
      </p:sp>
      <p:sp>
        <p:nvSpPr>
          <p:cNvPr id="7" name="Google Shape;943;p71">
            <a:extLst>
              <a:ext uri="{FF2B5EF4-FFF2-40B4-BE49-F238E27FC236}">
                <a16:creationId xmlns:a16="http://schemas.microsoft.com/office/drawing/2014/main" id="{8B95CA7E-0736-4D30-A8E8-8BAAA4EF6FB7}"/>
              </a:ext>
            </a:extLst>
          </p:cNvPr>
          <p:cNvSpPr txBox="1">
            <a:spLocks/>
          </p:cNvSpPr>
          <p:nvPr/>
        </p:nvSpPr>
        <p:spPr>
          <a:xfrm>
            <a:off x="6894375" y="-2519165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/>
              <a:t>03</a:t>
            </a:r>
          </a:p>
        </p:txBody>
      </p:sp>
      <p:sp>
        <p:nvSpPr>
          <p:cNvPr id="8" name="Google Shape;944;p71">
            <a:extLst>
              <a:ext uri="{FF2B5EF4-FFF2-40B4-BE49-F238E27FC236}">
                <a16:creationId xmlns:a16="http://schemas.microsoft.com/office/drawing/2014/main" id="{E34F4C23-A5A1-418A-8F21-0853E34CD929}"/>
              </a:ext>
            </a:extLst>
          </p:cNvPr>
          <p:cNvSpPr txBox="1">
            <a:spLocks/>
          </p:cNvSpPr>
          <p:nvPr/>
        </p:nvSpPr>
        <p:spPr>
          <a:xfrm>
            <a:off x="5998575" y="-685508"/>
            <a:ext cx="2432100" cy="46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buFont typeface="Anaheim"/>
              <a:buNone/>
            </a:pPr>
            <a:r>
              <a:rPr lang="en-US"/>
              <a:t>Pistes de réflexion</a:t>
            </a:r>
          </a:p>
          <a:p>
            <a:pPr marL="0" indent="0" algn="r">
              <a:buFont typeface="Anaheim"/>
              <a:buNone/>
            </a:pPr>
            <a:r>
              <a:rPr lang="en-US"/>
              <a:t>Améliorations</a:t>
            </a:r>
          </a:p>
        </p:txBody>
      </p:sp>
      <p:cxnSp>
        <p:nvCxnSpPr>
          <p:cNvPr id="9" name="Google Shape;945;p71">
            <a:extLst>
              <a:ext uri="{FF2B5EF4-FFF2-40B4-BE49-F238E27FC236}">
                <a16:creationId xmlns:a16="http://schemas.microsoft.com/office/drawing/2014/main" id="{78D577AF-3E2E-4710-A640-15D7FA8724EE}"/>
              </a:ext>
            </a:extLst>
          </p:cNvPr>
          <p:cNvCxnSpPr/>
          <p:nvPr/>
        </p:nvCxnSpPr>
        <p:spPr>
          <a:xfrm>
            <a:off x="4092475" y="-1542103"/>
            <a:ext cx="421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66;p43">
            <a:extLst>
              <a:ext uri="{FF2B5EF4-FFF2-40B4-BE49-F238E27FC236}">
                <a16:creationId xmlns:a16="http://schemas.microsoft.com/office/drawing/2014/main" id="{20E6AE43-E925-4540-97C9-9926A5732B53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17/21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5A801-1B67-451C-B3C6-ECDF29DF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82" y="2638891"/>
            <a:ext cx="1842085" cy="1845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87217E-7F84-4304-ADEC-EE3B260F7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81" y="653221"/>
            <a:ext cx="1825631" cy="18225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0017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– Pistes</a:t>
            </a:r>
            <a:endParaRPr/>
          </a:p>
        </p:txBody>
      </p:sp>
      <p:sp>
        <p:nvSpPr>
          <p:cNvPr id="1314" name="Google Shape;1314;p77"/>
          <p:cNvSpPr txBox="1">
            <a:spLocks noGrp="1"/>
          </p:cNvSpPr>
          <p:nvPr>
            <p:ph type="subTitle" idx="1"/>
          </p:nvPr>
        </p:nvSpPr>
        <p:spPr>
          <a:xfrm>
            <a:off x="720339" y="1189934"/>
            <a:ext cx="5481886" cy="25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err="1"/>
              <a:t>Effet</a:t>
            </a:r>
            <a:r>
              <a:rPr lang="en-US" sz="2400"/>
              <a:t> </a:t>
            </a:r>
            <a:r>
              <a:rPr lang="en-US" sz="2400" err="1"/>
              <a:t>peinture</a:t>
            </a:r>
            <a:r>
              <a:rPr lang="en-US" sz="2400"/>
              <a:t> : </a:t>
            </a:r>
            <a:r>
              <a:rPr lang="en-US" sz="2400" err="1"/>
              <a:t>effet</a:t>
            </a:r>
            <a:r>
              <a:rPr lang="en-US" sz="2400"/>
              <a:t> </a:t>
            </a:r>
            <a:r>
              <a:rPr lang="en-US" sz="2400" err="1"/>
              <a:t>venant</a:t>
            </a:r>
            <a:r>
              <a:rPr lang="en-US" sz="2400"/>
              <a:t> des “seeds” du Halton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Pourquoi</a:t>
            </a:r>
            <a:r>
              <a:rPr lang="en-US" sz="2400"/>
              <a:t> </a:t>
            </a:r>
            <a:r>
              <a:rPr lang="en-US" sz="2400" err="1"/>
              <a:t>ses</a:t>
            </a:r>
            <a:r>
              <a:rPr lang="en-US" sz="2400"/>
              <a:t> couleurs </a:t>
            </a:r>
            <a:r>
              <a:rPr lang="en-US" sz="2400" err="1"/>
              <a:t>sont</a:t>
            </a:r>
            <a:r>
              <a:rPr lang="en-US" sz="2400"/>
              <a:t> </a:t>
            </a:r>
            <a:r>
              <a:rPr lang="en-US" sz="2400" err="1"/>
              <a:t>aussi</a:t>
            </a:r>
            <a:r>
              <a:rPr lang="en-US" sz="2400"/>
              <a:t> vives?</a:t>
            </a:r>
          </a:p>
          <a:p>
            <a:pPr marL="0" indent="0">
              <a:buNone/>
            </a:pP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/>
              <a:t>Une GUI pour </a:t>
            </a:r>
            <a:r>
              <a:rPr lang="en-US" sz="2400" err="1"/>
              <a:t>choisir</a:t>
            </a:r>
            <a:r>
              <a:rPr lang="en-US" sz="2400"/>
              <a:t> entre normal et </a:t>
            </a:r>
            <a:r>
              <a:rPr lang="en-US" sz="2400" err="1"/>
              <a:t>peinture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Trouver</a:t>
            </a:r>
            <a:r>
              <a:rPr lang="en-US" sz="2400"/>
              <a:t> des </a:t>
            </a:r>
            <a:r>
              <a:rPr lang="en-US" sz="2400" err="1"/>
              <a:t>optimisations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6" name="Google Shape;942;p71">
            <a:extLst>
              <a:ext uri="{FF2B5EF4-FFF2-40B4-BE49-F238E27FC236}">
                <a16:creationId xmlns:a16="http://schemas.microsoft.com/office/drawing/2014/main" id="{256DEBE8-99DD-4377-B78C-8D1C670A7284}"/>
              </a:ext>
            </a:extLst>
          </p:cNvPr>
          <p:cNvSpPr txBox="1">
            <a:spLocks/>
          </p:cNvSpPr>
          <p:nvPr/>
        </p:nvSpPr>
        <p:spPr>
          <a:xfrm>
            <a:off x="3607325" y="-1583078"/>
            <a:ext cx="482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r"/>
            <a:r>
              <a:rPr lang="en-US"/>
              <a:t>Conclusion</a:t>
            </a:r>
          </a:p>
        </p:txBody>
      </p:sp>
      <p:sp>
        <p:nvSpPr>
          <p:cNvPr id="7" name="Google Shape;943;p71">
            <a:extLst>
              <a:ext uri="{FF2B5EF4-FFF2-40B4-BE49-F238E27FC236}">
                <a16:creationId xmlns:a16="http://schemas.microsoft.com/office/drawing/2014/main" id="{8B95CA7E-0736-4D30-A8E8-8BAAA4EF6FB7}"/>
              </a:ext>
            </a:extLst>
          </p:cNvPr>
          <p:cNvSpPr txBox="1">
            <a:spLocks/>
          </p:cNvSpPr>
          <p:nvPr/>
        </p:nvSpPr>
        <p:spPr>
          <a:xfrm>
            <a:off x="6894375" y="-2519165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/>
              <a:t>03</a:t>
            </a:r>
          </a:p>
        </p:txBody>
      </p:sp>
      <p:sp>
        <p:nvSpPr>
          <p:cNvPr id="8" name="Google Shape;944;p71">
            <a:extLst>
              <a:ext uri="{FF2B5EF4-FFF2-40B4-BE49-F238E27FC236}">
                <a16:creationId xmlns:a16="http://schemas.microsoft.com/office/drawing/2014/main" id="{E34F4C23-A5A1-418A-8F21-0853E34CD929}"/>
              </a:ext>
            </a:extLst>
          </p:cNvPr>
          <p:cNvSpPr txBox="1">
            <a:spLocks/>
          </p:cNvSpPr>
          <p:nvPr/>
        </p:nvSpPr>
        <p:spPr>
          <a:xfrm>
            <a:off x="5998575" y="-685508"/>
            <a:ext cx="2432100" cy="46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buFont typeface="Anaheim"/>
              <a:buNone/>
            </a:pPr>
            <a:r>
              <a:rPr lang="en-US"/>
              <a:t>Pistes de réflexion</a:t>
            </a:r>
          </a:p>
          <a:p>
            <a:pPr marL="0" indent="0" algn="r">
              <a:buFont typeface="Anaheim"/>
              <a:buNone/>
            </a:pPr>
            <a:r>
              <a:rPr lang="en-US"/>
              <a:t>Améliorations</a:t>
            </a:r>
          </a:p>
        </p:txBody>
      </p:sp>
      <p:cxnSp>
        <p:nvCxnSpPr>
          <p:cNvPr id="9" name="Google Shape;945;p71">
            <a:extLst>
              <a:ext uri="{FF2B5EF4-FFF2-40B4-BE49-F238E27FC236}">
                <a16:creationId xmlns:a16="http://schemas.microsoft.com/office/drawing/2014/main" id="{78D577AF-3E2E-4710-A640-15D7FA8724EE}"/>
              </a:ext>
            </a:extLst>
          </p:cNvPr>
          <p:cNvCxnSpPr/>
          <p:nvPr/>
        </p:nvCxnSpPr>
        <p:spPr>
          <a:xfrm>
            <a:off x="4092475" y="-1542103"/>
            <a:ext cx="421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66;p43">
            <a:extLst>
              <a:ext uri="{FF2B5EF4-FFF2-40B4-BE49-F238E27FC236}">
                <a16:creationId xmlns:a16="http://schemas.microsoft.com/office/drawing/2014/main" id="{20E6AE43-E925-4540-97C9-9926A5732B53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18/21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4D4C59-74DA-48BA-B48F-3969BE81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82" y="2638891"/>
            <a:ext cx="1842085" cy="1845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637A57-57A4-4AC1-B725-09C00BB3E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81" y="653221"/>
            <a:ext cx="1825631" cy="18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05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7"/>
          <p:cNvSpPr txBox="1">
            <a:spLocks noGrp="1"/>
          </p:cNvSpPr>
          <p:nvPr>
            <p:ph type="title"/>
          </p:nvPr>
        </p:nvSpPr>
        <p:spPr>
          <a:xfrm>
            <a:off x="713225" y="378229"/>
            <a:ext cx="7059175" cy="639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– L’influence des spp</a:t>
            </a:r>
            <a:endParaRPr/>
          </a:p>
        </p:txBody>
      </p:sp>
      <p:sp>
        <p:nvSpPr>
          <p:cNvPr id="6" name="Google Shape;942;p71">
            <a:extLst>
              <a:ext uri="{FF2B5EF4-FFF2-40B4-BE49-F238E27FC236}">
                <a16:creationId xmlns:a16="http://schemas.microsoft.com/office/drawing/2014/main" id="{256DEBE8-99DD-4377-B78C-8D1C670A7284}"/>
              </a:ext>
            </a:extLst>
          </p:cNvPr>
          <p:cNvSpPr txBox="1">
            <a:spLocks/>
          </p:cNvSpPr>
          <p:nvPr/>
        </p:nvSpPr>
        <p:spPr>
          <a:xfrm>
            <a:off x="3607325" y="-1583078"/>
            <a:ext cx="482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r"/>
            <a:r>
              <a:rPr lang="en-US"/>
              <a:t>Conclusion</a:t>
            </a:r>
          </a:p>
        </p:txBody>
      </p:sp>
      <p:sp>
        <p:nvSpPr>
          <p:cNvPr id="7" name="Google Shape;943;p71">
            <a:extLst>
              <a:ext uri="{FF2B5EF4-FFF2-40B4-BE49-F238E27FC236}">
                <a16:creationId xmlns:a16="http://schemas.microsoft.com/office/drawing/2014/main" id="{8B95CA7E-0736-4D30-A8E8-8BAAA4EF6FB7}"/>
              </a:ext>
            </a:extLst>
          </p:cNvPr>
          <p:cNvSpPr txBox="1">
            <a:spLocks/>
          </p:cNvSpPr>
          <p:nvPr/>
        </p:nvSpPr>
        <p:spPr>
          <a:xfrm>
            <a:off x="6894375" y="-2519165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/>
              <a:t>03</a:t>
            </a:r>
          </a:p>
        </p:txBody>
      </p:sp>
      <p:sp>
        <p:nvSpPr>
          <p:cNvPr id="8" name="Google Shape;944;p71">
            <a:extLst>
              <a:ext uri="{FF2B5EF4-FFF2-40B4-BE49-F238E27FC236}">
                <a16:creationId xmlns:a16="http://schemas.microsoft.com/office/drawing/2014/main" id="{E34F4C23-A5A1-418A-8F21-0853E34CD929}"/>
              </a:ext>
            </a:extLst>
          </p:cNvPr>
          <p:cNvSpPr txBox="1">
            <a:spLocks/>
          </p:cNvSpPr>
          <p:nvPr/>
        </p:nvSpPr>
        <p:spPr>
          <a:xfrm>
            <a:off x="5998575" y="-856594"/>
            <a:ext cx="2181894" cy="63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buFont typeface="Anaheim"/>
              <a:buNone/>
            </a:pPr>
            <a:r>
              <a:rPr lang="en-US" err="1"/>
              <a:t>Pistes</a:t>
            </a:r>
            <a:r>
              <a:rPr lang="en-US"/>
              <a:t> de </a:t>
            </a:r>
            <a:r>
              <a:rPr lang="en-US" err="1"/>
              <a:t>réflexion</a:t>
            </a:r>
            <a:endParaRPr lang="en-US"/>
          </a:p>
          <a:p>
            <a:pPr marL="0" indent="0" algn="r">
              <a:buFont typeface="Anaheim"/>
              <a:buNone/>
            </a:pPr>
            <a:r>
              <a:rPr lang="en-US" err="1"/>
              <a:t>Améliorations</a:t>
            </a:r>
            <a:endParaRPr lang="en-US"/>
          </a:p>
        </p:txBody>
      </p:sp>
      <p:cxnSp>
        <p:nvCxnSpPr>
          <p:cNvPr id="9" name="Google Shape;945;p71">
            <a:extLst>
              <a:ext uri="{FF2B5EF4-FFF2-40B4-BE49-F238E27FC236}">
                <a16:creationId xmlns:a16="http://schemas.microsoft.com/office/drawing/2014/main" id="{78D577AF-3E2E-4710-A640-15D7FA8724EE}"/>
              </a:ext>
            </a:extLst>
          </p:cNvPr>
          <p:cNvCxnSpPr/>
          <p:nvPr/>
        </p:nvCxnSpPr>
        <p:spPr>
          <a:xfrm>
            <a:off x="4092475" y="-1542103"/>
            <a:ext cx="421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66;p43">
            <a:extLst>
              <a:ext uri="{FF2B5EF4-FFF2-40B4-BE49-F238E27FC236}">
                <a16:creationId xmlns:a16="http://schemas.microsoft.com/office/drawing/2014/main" id="{20E6AE43-E925-4540-97C9-9926A5732B53}"/>
              </a:ext>
            </a:extLst>
          </p:cNvPr>
          <p:cNvSpPr txBox="1">
            <a:spLocks/>
          </p:cNvSpPr>
          <p:nvPr/>
        </p:nvSpPr>
        <p:spPr>
          <a:xfrm>
            <a:off x="8077200" y="4553438"/>
            <a:ext cx="633998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19/21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6D7CA2-A4D1-43C6-BB0C-5E8D07E51D34}"/>
              </a:ext>
            </a:extLst>
          </p:cNvPr>
          <p:cNvGrpSpPr/>
          <p:nvPr/>
        </p:nvGrpSpPr>
        <p:grpSpPr>
          <a:xfrm>
            <a:off x="162335" y="1054945"/>
            <a:ext cx="8819330" cy="1361677"/>
            <a:chOff x="-523875" y="1426420"/>
            <a:chExt cx="8819330" cy="13616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931CA3-25C8-49EC-92BE-CE5411B7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3875" y="1426420"/>
              <a:ext cx="1815568" cy="136167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9D97F-3B5F-4EF7-AC1C-750BE16B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3514" y="1426420"/>
              <a:ext cx="1828177" cy="136167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19A2E9-844A-4E04-BEDA-0FD7EA0C4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512" y="1426420"/>
              <a:ext cx="1826333" cy="13616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D0C7FB-E84E-4821-BD4D-F0A02375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1666" y="1426420"/>
              <a:ext cx="1813789" cy="136167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6B3D9A-56A8-44F0-80BB-E8C936FE5A95}"/>
              </a:ext>
            </a:extLst>
          </p:cNvPr>
          <p:cNvGrpSpPr/>
          <p:nvPr/>
        </p:nvGrpSpPr>
        <p:grpSpPr>
          <a:xfrm>
            <a:off x="137054" y="2895601"/>
            <a:ext cx="8844612" cy="1470320"/>
            <a:chOff x="-439468" y="3117332"/>
            <a:chExt cx="8869893" cy="13616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47F2A5-3DEE-4C2A-A06D-FAC22107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39468" y="3117332"/>
              <a:ext cx="1818543" cy="13616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4833FA-46EA-4147-B865-9EEBAA77F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1768" y="3117332"/>
              <a:ext cx="1816758" cy="136167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2148C5-211B-46B2-A085-3B389BDC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1219" y="3117332"/>
              <a:ext cx="1822138" cy="136167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1C5AA66-6E66-4B26-886D-0404BE97E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6049" y="3117332"/>
              <a:ext cx="1814376" cy="1361676"/>
            </a:xfrm>
            <a:prstGeom prst="rect">
              <a:avLst/>
            </a:prstGeom>
          </p:spPr>
        </p:pic>
      </p:grpSp>
      <p:sp>
        <p:nvSpPr>
          <p:cNvPr id="31" name="Google Shape;266;p43">
            <a:extLst>
              <a:ext uri="{FF2B5EF4-FFF2-40B4-BE49-F238E27FC236}">
                <a16:creationId xmlns:a16="http://schemas.microsoft.com/office/drawing/2014/main" id="{9D56E729-10D8-4D7A-8E19-C0139B54E255}"/>
              </a:ext>
            </a:extLst>
          </p:cNvPr>
          <p:cNvSpPr txBox="1">
            <a:spLocks/>
          </p:cNvSpPr>
          <p:nvPr/>
        </p:nvSpPr>
        <p:spPr>
          <a:xfrm>
            <a:off x="644006" y="2401961"/>
            <a:ext cx="852225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1spp 1s</a:t>
            </a:r>
          </a:p>
        </p:txBody>
      </p:sp>
      <p:sp>
        <p:nvSpPr>
          <p:cNvPr id="32" name="Google Shape;266;p43">
            <a:extLst>
              <a:ext uri="{FF2B5EF4-FFF2-40B4-BE49-F238E27FC236}">
                <a16:creationId xmlns:a16="http://schemas.microsoft.com/office/drawing/2014/main" id="{438ED525-9BA6-4FEE-8486-0D265A93ABEE}"/>
              </a:ext>
            </a:extLst>
          </p:cNvPr>
          <p:cNvSpPr txBox="1">
            <a:spLocks/>
          </p:cNvSpPr>
          <p:nvPr/>
        </p:nvSpPr>
        <p:spPr>
          <a:xfrm>
            <a:off x="2977699" y="2416621"/>
            <a:ext cx="852225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2spp 3s</a:t>
            </a:r>
          </a:p>
        </p:txBody>
      </p:sp>
      <p:sp>
        <p:nvSpPr>
          <p:cNvPr id="33" name="Google Shape;266;p43">
            <a:extLst>
              <a:ext uri="{FF2B5EF4-FFF2-40B4-BE49-F238E27FC236}">
                <a16:creationId xmlns:a16="http://schemas.microsoft.com/office/drawing/2014/main" id="{714CD822-BA26-44D6-9B3A-A38F1B5FD30A}"/>
              </a:ext>
            </a:extLst>
          </p:cNvPr>
          <p:cNvSpPr txBox="1">
            <a:spLocks/>
          </p:cNvSpPr>
          <p:nvPr/>
        </p:nvSpPr>
        <p:spPr>
          <a:xfrm>
            <a:off x="5271756" y="2423178"/>
            <a:ext cx="852225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4spp 5s</a:t>
            </a:r>
          </a:p>
        </p:txBody>
      </p:sp>
      <p:sp>
        <p:nvSpPr>
          <p:cNvPr id="34" name="Google Shape;266;p43">
            <a:extLst>
              <a:ext uri="{FF2B5EF4-FFF2-40B4-BE49-F238E27FC236}">
                <a16:creationId xmlns:a16="http://schemas.microsoft.com/office/drawing/2014/main" id="{863C8F06-0945-47AF-8E34-AA75BB56308C}"/>
              </a:ext>
            </a:extLst>
          </p:cNvPr>
          <p:cNvSpPr txBox="1">
            <a:spLocks/>
          </p:cNvSpPr>
          <p:nvPr/>
        </p:nvSpPr>
        <p:spPr>
          <a:xfrm>
            <a:off x="7647769" y="2423177"/>
            <a:ext cx="852225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8</a:t>
            </a:r>
            <a:r>
              <a:rPr lang="en"/>
              <a:t>spp 9s</a:t>
            </a:r>
          </a:p>
        </p:txBody>
      </p:sp>
      <p:sp>
        <p:nvSpPr>
          <p:cNvPr id="35" name="Google Shape;266;p43">
            <a:extLst>
              <a:ext uri="{FF2B5EF4-FFF2-40B4-BE49-F238E27FC236}">
                <a16:creationId xmlns:a16="http://schemas.microsoft.com/office/drawing/2014/main" id="{A738C475-75B1-48AF-BDC2-4A61B6881F85}"/>
              </a:ext>
            </a:extLst>
          </p:cNvPr>
          <p:cNvSpPr txBox="1">
            <a:spLocks/>
          </p:cNvSpPr>
          <p:nvPr/>
        </p:nvSpPr>
        <p:spPr>
          <a:xfrm>
            <a:off x="519129" y="4371527"/>
            <a:ext cx="1146694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16spp 17s</a:t>
            </a:r>
          </a:p>
        </p:txBody>
      </p:sp>
      <p:sp>
        <p:nvSpPr>
          <p:cNvPr id="36" name="Google Shape;266;p43">
            <a:extLst>
              <a:ext uri="{FF2B5EF4-FFF2-40B4-BE49-F238E27FC236}">
                <a16:creationId xmlns:a16="http://schemas.microsoft.com/office/drawing/2014/main" id="{5BAFA9D9-50DA-4539-B0F3-0A17FF3A643C}"/>
              </a:ext>
            </a:extLst>
          </p:cNvPr>
          <p:cNvSpPr txBox="1">
            <a:spLocks/>
          </p:cNvSpPr>
          <p:nvPr/>
        </p:nvSpPr>
        <p:spPr>
          <a:xfrm>
            <a:off x="2882517" y="4380222"/>
            <a:ext cx="1146694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32spp 26s</a:t>
            </a:r>
          </a:p>
        </p:txBody>
      </p:sp>
      <p:sp>
        <p:nvSpPr>
          <p:cNvPr id="37" name="Google Shape;266;p43">
            <a:extLst>
              <a:ext uri="{FF2B5EF4-FFF2-40B4-BE49-F238E27FC236}">
                <a16:creationId xmlns:a16="http://schemas.microsoft.com/office/drawing/2014/main" id="{3F09AEF7-6E3E-47F6-B2A3-F0FE87CE1519}"/>
              </a:ext>
            </a:extLst>
          </p:cNvPr>
          <p:cNvSpPr txBox="1">
            <a:spLocks/>
          </p:cNvSpPr>
          <p:nvPr/>
        </p:nvSpPr>
        <p:spPr>
          <a:xfrm>
            <a:off x="5309179" y="4365920"/>
            <a:ext cx="1146694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64spp 58s</a:t>
            </a:r>
          </a:p>
        </p:txBody>
      </p:sp>
      <p:sp>
        <p:nvSpPr>
          <p:cNvPr id="38" name="Google Shape;266;p43">
            <a:extLst>
              <a:ext uri="{FF2B5EF4-FFF2-40B4-BE49-F238E27FC236}">
                <a16:creationId xmlns:a16="http://schemas.microsoft.com/office/drawing/2014/main" id="{C3FEDA9E-9675-47F1-87A2-532115AE7727}"/>
              </a:ext>
            </a:extLst>
          </p:cNvPr>
          <p:cNvSpPr txBox="1">
            <a:spLocks/>
          </p:cNvSpPr>
          <p:nvPr/>
        </p:nvSpPr>
        <p:spPr>
          <a:xfrm>
            <a:off x="7517836" y="4365920"/>
            <a:ext cx="1440929" cy="364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128spp 2min</a:t>
            </a:r>
          </a:p>
        </p:txBody>
      </p:sp>
    </p:spTree>
    <p:extLst>
      <p:ext uri="{BB962C8B-B14F-4D97-AF65-F5344CB8AC3E}">
        <p14:creationId xmlns:p14="http://schemas.microsoft.com/office/powerpoint/2010/main" val="20550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title"/>
          </p:nvPr>
        </p:nvSpPr>
        <p:spPr>
          <a:xfrm>
            <a:off x="713274" y="1891280"/>
            <a:ext cx="4410158" cy="1360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800"/>
          </a:p>
        </p:txBody>
      </p:sp>
      <p:sp>
        <p:nvSpPr>
          <p:cNvPr id="3" name="Google Shape;266;p43">
            <a:extLst>
              <a:ext uri="{FF2B5EF4-FFF2-40B4-BE49-F238E27FC236}">
                <a16:creationId xmlns:a16="http://schemas.microsoft.com/office/drawing/2014/main" id="{2DA55A1D-5F68-43BC-AA2C-05BD315EF1EF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02/21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CAB01E-5BC8-4E2B-A608-1E330E01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1" y="388357"/>
            <a:ext cx="5598836" cy="4550106"/>
          </a:xfrm>
          <a:prstGeom prst="rect">
            <a:avLst/>
          </a:prstGeom>
        </p:spPr>
      </p:pic>
      <p:sp>
        <p:nvSpPr>
          <p:cNvPr id="1038" name="Google Shape;1038;p75"/>
          <p:cNvSpPr txBox="1">
            <a:spLocks noGrp="1"/>
          </p:cNvSpPr>
          <p:nvPr>
            <p:ph type="ctrTitle"/>
          </p:nvPr>
        </p:nvSpPr>
        <p:spPr>
          <a:xfrm>
            <a:off x="486370" y="1549752"/>
            <a:ext cx="3628430" cy="10219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Merci!</a:t>
            </a:r>
          </a:p>
        </p:txBody>
      </p:sp>
      <p:sp>
        <p:nvSpPr>
          <p:cNvPr id="1039" name="Google Shape;1039;p75"/>
          <p:cNvSpPr txBox="1">
            <a:spLocks noGrp="1"/>
          </p:cNvSpPr>
          <p:nvPr>
            <p:ph type="subTitle" idx="1"/>
          </p:nvPr>
        </p:nvSpPr>
        <p:spPr>
          <a:xfrm>
            <a:off x="486370" y="1781936"/>
            <a:ext cx="4506807" cy="2090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 Des questions?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7" name="Google Shape;266;p43">
            <a:extLst>
              <a:ext uri="{FF2B5EF4-FFF2-40B4-BE49-F238E27FC236}">
                <a16:creationId xmlns:a16="http://schemas.microsoft.com/office/drawing/2014/main" id="{C451186D-CFD4-4BEF-9009-9A8A09F8C0F8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20/21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8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</a:t>
            </a:r>
            <a:endParaRPr/>
          </a:p>
        </p:txBody>
      </p:sp>
      <p:sp>
        <p:nvSpPr>
          <p:cNvPr id="1324" name="Google Shape;1324;p78"/>
          <p:cNvSpPr txBox="1">
            <a:spLocks noGrp="1"/>
          </p:cNvSpPr>
          <p:nvPr>
            <p:ph type="body" idx="1"/>
          </p:nvPr>
        </p:nvSpPr>
        <p:spPr>
          <a:xfrm>
            <a:off x="713475" y="1451280"/>
            <a:ext cx="3759000" cy="174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200" b="1">
                <a:latin typeface="Syne"/>
                <a:ea typeface="Syne"/>
                <a:cs typeface="Syne"/>
                <a:sym typeface="Syne"/>
              </a:rPr>
              <a:t>Blogs</a:t>
            </a:r>
            <a:endParaRPr lang="en-US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err="1">
                <a:uFill>
                  <a:noFill/>
                </a:uFill>
                <a:hlinkClick r:id="rId3"/>
              </a:rPr>
              <a:t>Smallpaint</a:t>
            </a:r>
            <a:r>
              <a:rPr lang="en-US">
                <a:uFill>
                  <a:noFill/>
                </a:uFill>
              </a:rPr>
              <a:t> – </a:t>
            </a:r>
            <a:r>
              <a:rPr lang="en-US" b="0" i="0" err="1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Károly</a:t>
            </a:r>
            <a:r>
              <a:rPr lang="en-US" b="0" i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0" i="0" err="1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Zsolnai</a:t>
            </a:r>
            <a:r>
              <a:rPr lang="en-US" b="0" i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and Thomas </a:t>
            </a:r>
            <a:r>
              <a:rPr lang="en-US" b="0" i="0" err="1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Auzinger</a:t>
            </a:r>
            <a:endParaRPr lang="en-US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u="sng">
                <a:uFill>
                  <a:noFill/>
                </a:uFill>
                <a:hlinkClick r:id="rId4"/>
              </a:rPr>
              <a:t>Halton &amp; Hemisphere </a:t>
            </a:r>
            <a:r>
              <a:rPr lang="en-US">
                <a:uFill>
                  <a:noFill/>
                </a:uFill>
              </a:rPr>
              <a:t>– </a:t>
            </a:r>
            <a:r>
              <a:rPr lang="en-US"/>
              <a:t>Steve Rotenberg </a:t>
            </a:r>
            <a:endParaRPr lang="en-US">
              <a:uFill>
                <a:noFill/>
              </a:u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err="1">
                <a:uFill>
                  <a:noFill/>
                </a:uFill>
                <a:hlinkClick r:id="rId5"/>
              </a:rPr>
              <a:t>Réfraction</a:t>
            </a:r>
            <a:r>
              <a:rPr lang="en-US">
                <a:uFill>
                  <a:noFill/>
                </a:uFill>
              </a:rPr>
              <a:t> – </a:t>
            </a:r>
            <a:r>
              <a:rPr lang="en-US" err="1">
                <a:uFill>
                  <a:noFill/>
                </a:uFill>
              </a:rPr>
              <a:t>Scratchpixel</a:t>
            </a:r>
            <a:endParaRPr lang="en-US">
              <a:uFill>
                <a:noFill/>
              </a:uFill>
            </a:endParaRPr>
          </a:p>
        </p:txBody>
      </p:sp>
      <p:sp>
        <p:nvSpPr>
          <p:cNvPr id="1325" name="Google Shape;1325;p78"/>
          <p:cNvSpPr txBox="1">
            <a:spLocks noGrp="1"/>
          </p:cNvSpPr>
          <p:nvPr>
            <p:ph type="body" idx="2"/>
          </p:nvPr>
        </p:nvSpPr>
        <p:spPr>
          <a:xfrm>
            <a:off x="4671525" y="1557960"/>
            <a:ext cx="3759000" cy="174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Syne"/>
                <a:ea typeface="Syne"/>
                <a:cs typeface="Syne"/>
                <a:sym typeface="Syne"/>
              </a:rPr>
              <a:t>Other sources</a:t>
            </a:r>
            <a:endParaRPr sz="2200" b="1"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>
                <a:uFill>
                  <a:noFill/>
                </a:uFill>
                <a:hlinkClick r:id="rId6"/>
              </a:rPr>
              <a:t>Halton sequence </a:t>
            </a:r>
            <a:r>
              <a:rPr lang="en-US">
                <a:uFill>
                  <a:noFill/>
                </a:uFill>
              </a:rPr>
              <a:t>– Wikipedia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u="sng">
                <a:uFill>
                  <a:noFill/>
                </a:uFill>
                <a:hlinkClick r:id="rId7"/>
              </a:rPr>
              <a:t>Halton Visualizer </a:t>
            </a:r>
            <a:r>
              <a:rPr lang="en-US">
                <a:uFill>
                  <a:noFill/>
                </a:uFill>
              </a:rPr>
              <a:t>– Jacob Rus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err="1">
                <a:uFill>
                  <a:noFill/>
                </a:uFill>
                <a:hlinkClick r:id="rId8"/>
              </a:rPr>
              <a:t>Cours</a:t>
            </a:r>
            <a:r>
              <a:rPr lang="en-US">
                <a:uFill>
                  <a:noFill/>
                </a:uFill>
              </a:rPr>
              <a:t> – Jonathan Fabrizio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-US" err="1">
                <a:uFill>
                  <a:noFill/>
                </a:uFill>
                <a:hlinkClick r:id="rId9"/>
              </a:rPr>
              <a:t>Nlohmann</a:t>
            </a:r>
            <a:r>
              <a:rPr lang="en-US">
                <a:uFill>
                  <a:noFill/>
                </a:uFill>
                <a:hlinkClick r:id="rId9"/>
              </a:rPr>
              <a:t> JSON </a:t>
            </a:r>
            <a:r>
              <a:rPr lang="en-US">
                <a:uFill>
                  <a:noFill/>
                </a:uFill>
              </a:rPr>
              <a:t>– Niels Lohmann</a:t>
            </a:r>
          </a:p>
        </p:txBody>
      </p:sp>
      <p:sp>
        <p:nvSpPr>
          <p:cNvPr id="5" name="Google Shape;266;p43">
            <a:extLst>
              <a:ext uri="{FF2B5EF4-FFF2-40B4-BE49-F238E27FC236}">
                <a16:creationId xmlns:a16="http://schemas.microsoft.com/office/drawing/2014/main" id="{22EF6B96-131F-46CE-A387-071D55900946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21/21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44;p54">
            <a:extLst>
              <a:ext uri="{FF2B5EF4-FFF2-40B4-BE49-F238E27FC236}">
                <a16:creationId xmlns:a16="http://schemas.microsoft.com/office/drawing/2014/main" id="{F179CFCB-3776-411B-A588-1A94A16EADFD}"/>
              </a:ext>
            </a:extLst>
          </p:cNvPr>
          <p:cNvSpPr txBox="1">
            <a:spLocks/>
          </p:cNvSpPr>
          <p:nvPr/>
        </p:nvSpPr>
        <p:spPr>
          <a:xfrm>
            <a:off x="447979" y="267275"/>
            <a:ext cx="7717490" cy="104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10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fr-FR" sz="2800"/>
              <a:t>Un </a:t>
            </a:r>
            <a:r>
              <a:rPr lang="fr-FR" sz="2800" err="1"/>
              <a:t>path</a:t>
            </a:r>
            <a:r>
              <a:rPr lang="fr-FR" sz="2800"/>
              <a:t> tracer c’est cool…</a:t>
            </a:r>
          </a:p>
        </p:txBody>
      </p:sp>
      <p:sp>
        <p:nvSpPr>
          <p:cNvPr id="9" name="Google Shape;544;p54">
            <a:extLst>
              <a:ext uri="{FF2B5EF4-FFF2-40B4-BE49-F238E27FC236}">
                <a16:creationId xmlns:a16="http://schemas.microsoft.com/office/drawing/2014/main" id="{64EB1D43-601A-4B56-BBF4-F2B56AB73D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979" y="998161"/>
            <a:ext cx="7717490" cy="619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/>
              <a:t>mais</a:t>
            </a:r>
            <a:r>
              <a:rPr lang="en-US" sz="2800"/>
              <a:t> un paint path tracer c </a:t>
            </a:r>
            <a:r>
              <a:rPr lang="en-US" sz="2800" err="1"/>
              <a:t>est</a:t>
            </a:r>
            <a:r>
              <a:rPr lang="en-US" sz="2800"/>
              <a:t> </a:t>
            </a:r>
            <a:r>
              <a:rPr lang="en-US" sz="2800" err="1"/>
              <a:t>mieux</a:t>
            </a:r>
            <a:r>
              <a:rPr lang="en-US" sz="2800"/>
              <a:t> !</a:t>
            </a:r>
            <a:endParaRPr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E7D56-1CAF-4A0F-9F93-9FF25308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1" y="1862651"/>
            <a:ext cx="2850519" cy="2845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A333B-0C24-4D1F-9D73-F0C10263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77" y="1861449"/>
            <a:ext cx="2850519" cy="2846938"/>
          </a:xfrm>
          <a:prstGeom prst="rect">
            <a:avLst/>
          </a:prstGeom>
        </p:spPr>
      </p:pic>
      <p:sp>
        <p:nvSpPr>
          <p:cNvPr id="15" name="Google Shape;266;p43">
            <a:extLst>
              <a:ext uri="{FF2B5EF4-FFF2-40B4-BE49-F238E27FC236}">
                <a16:creationId xmlns:a16="http://schemas.microsoft.com/office/drawing/2014/main" id="{03DBE9FC-B8BF-42D3-ADA7-653238ED304E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03/21</a:t>
            </a:r>
          </a:p>
        </p:txBody>
      </p:sp>
    </p:spTree>
    <p:extLst>
      <p:ext uri="{BB962C8B-B14F-4D97-AF65-F5344CB8AC3E}">
        <p14:creationId xmlns:p14="http://schemas.microsoft.com/office/powerpoint/2010/main" val="1041415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450166" y="650299"/>
            <a:ext cx="2507053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</a:t>
            </a:r>
            <a:endParaRPr sz="4000"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 idx="2"/>
          </p:nvPr>
        </p:nvSpPr>
        <p:spPr>
          <a:xfrm>
            <a:off x="450166" y="2524557"/>
            <a:ext cx="2679351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</a:t>
            </a:r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title" idx="3"/>
          </p:nvPr>
        </p:nvSpPr>
        <p:spPr>
          <a:xfrm>
            <a:off x="450167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subTitle" idx="1"/>
          </p:nvPr>
        </p:nvSpPr>
        <p:spPr>
          <a:xfrm>
            <a:off x="461640" y="2919095"/>
            <a:ext cx="326454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Tracer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Séquence</a:t>
            </a:r>
            <a:r>
              <a:rPr lang="en-US"/>
              <a:t> de Halton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Réfraction</a:t>
            </a: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title" idx="4"/>
          </p:nvPr>
        </p:nvSpPr>
        <p:spPr>
          <a:xfrm>
            <a:off x="3217995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title" idx="5"/>
          </p:nvPr>
        </p:nvSpPr>
        <p:spPr>
          <a:xfrm>
            <a:off x="3217995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subTitle" idx="6"/>
          </p:nvPr>
        </p:nvSpPr>
        <p:spPr>
          <a:xfrm>
            <a:off x="3217995" y="2919095"/>
            <a:ext cx="23559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Effet Peinture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Performances</a:t>
            </a:r>
          </a:p>
        </p:txBody>
      </p:sp>
      <p:sp>
        <p:nvSpPr>
          <p:cNvPr id="271" name="Google Shape;271;p43"/>
          <p:cNvSpPr txBox="1">
            <a:spLocks noGrp="1"/>
          </p:cNvSpPr>
          <p:nvPr>
            <p:ph type="title" idx="7"/>
          </p:nvPr>
        </p:nvSpPr>
        <p:spPr>
          <a:xfrm>
            <a:off x="5848897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title" idx="8"/>
          </p:nvPr>
        </p:nvSpPr>
        <p:spPr>
          <a:xfrm>
            <a:off x="5848897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86" name="Google Shape;286;p43"/>
          <p:cNvCxnSpPr>
            <a:cxnSpLocks/>
          </p:cNvCxnSpPr>
          <p:nvPr/>
        </p:nvCxnSpPr>
        <p:spPr>
          <a:xfrm>
            <a:off x="450166" y="2452497"/>
            <a:ext cx="25786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43"/>
          <p:cNvCxnSpPr/>
          <p:nvPr/>
        </p:nvCxnSpPr>
        <p:spPr>
          <a:xfrm>
            <a:off x="3266450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43"/>
          <p:cNvCxnSpPr/>
          <p:nvPr/>
        </p:nvCxnSpPr>
        <p:spPr>
          <a:xfrm>
            <a:off x="5900050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86;p43">
            <a:extLst>
              <a:ext uri="{FF2B5EF4-FFF2-40B4-BE49-F238E27FC236}">
                <a16:creationId xmlns:a16="http://schemas.microsoft.com/office/drawing/2014/main" id="{43F27923-9191-41BC-BD0B-7438B3E3BB58}"/>
              </a:ext>
            </a:extLst>
          </p:cNvPr>
          <p:cNvCxnSpPr>
            <a:cxnSpLocks/>
          </p:cNvCxnSpPr>
          <p:nvPr/>
        </p:nvCxnSpPr>
        <p:spPr>
          <a:xfrm>
            <a:off x="-3334008" y="2505008"/>
            <a:ext cx="25786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D8CEEA31-8EBD-4AFD-A500-9EFB65AE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09" y="-2901674"/>
            <a:ext cx="3138632" cy="25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C882E91-999F-4100-8568-04A3A93B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37" y="-2901674"/>
            <a:ext cx="3138632" cy="25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544;p54">
            <a:extLst>
              <a:ext uri="{FF2B5EF4-FFF2-40B4-BE49-F238E27FC236}">
                <a16:creationId xmlns:a16="http://schemas.microsoft.com/office/drawing/2014/main" id="{4F6867AF-CB16-456B-9090-069B5EB424D3}"/>
              </a:ext>
            </a:extLst>
          </p:cNvPr>
          <p:cNvSpPr txBox="1">
            <a:spLocks/>
          </p:cNvSpPr>
          <p:nvPr/>
        </p:nvSpPr>
        <p:spPr>
          <a:xfrm>
            <a:off x="447979" y="-4623742"/>
            <a:ext cx="7717490" cy="104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10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Syne"/>
              <a:buNone/>
              <a:defRPr sz="7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fr-FR" sz="2800"/>
              <a:t>Un </a:t>
            </a:r>
            <a:r>
              <a:rPr lang="fr-FR" sz="2800" err="1"/>
              <a:t>path</a:t>
            </a:r>
            <a:r>
              <a:rPr lang="fr-FR" sz="2800"/>
              <a:t> tracer c’est cool…</a:t>
            </a:r>
          </a:p>
        </p:txBody>
      </p:sp>
      <p:sp>
        <p:nvSpPr>
          <p:cNvPr id="25" name="Google Shape;544;p54">
            <a:extLst>
              <a:ext uri="{FF2B5EF4-FFF2-40B4-BE49-F238E27FC236}">
                <a16:creationId xmlns:a16="http://schemas.microsoft.com/office/drawing/2014/main" id="{A30B5838-E526-4BEB-BBBA-5875843CB9D1}"/>
              </a:ext>
            </a:extLst>
          </p:cNvPr>
          <p:cNvSpPr txBox="1">
            <a:spLocks/>
          </p:cNvSpPr>
          <p:nvPr/>
        </p:nvSpPr>
        <p:spPr>
          <a:xfrm>
            <a:off x="447979" y="-3892856"/>
            <a:ext cx="7717490" cy="61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fr-FR" sz="2800"/>
              <a:t>mais un paint path tracer c est mieux !</a:t>
            </a:r>
          </a:p>
        </p:txBody>
      </p:sp>
      <p:sp>
        <p:nvSpPr>
          <p:cNvPr id="26" name="Google Shape;270;p43">
            <a:extLst>
              <a:ext uri="{FF2B5EF4-FFF2-40B4-BE49-F238E27FC236}">
                <a16:creationId xmlns:a16="http://schemas.microsoft.com/office/drawing/2014/main" id="{74753E92-D547-4227-AE42-635A3FAC4A9C}"/>
              </a:ext>
            </a:extLst>
          </p:cNvPr>
          <p:cNvSpPr txBox="1">
            <a:spLocks/>
          </p:cNvSpPr>
          <p:nvPr/>
        </p:nvSpPr>
        <p:spPr>
          <a:xfrm>
            <a:off x="5900050" y="2919095"/>
            <a:ext cx="2355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"/>
              <a:t>Pistes de réflexion</a:t>
            </a:r>
          </a:p>
          <a:p>
            <a:pPr marL="0" indent="0"/>
            <a:r>
              <a:rPr lang="en"/>
              <a:t>Améliorations</a:t>
            </a:r>
          </a:p>
          <a:p>
            <a:pPr marL="0" indent="0"/>
            <a:endParaRPr lang="en"/>
          </a:p>
        </p:txBody>
      </p:sp>
      <p:sp>
        <p:nvSpPr>
          <p:cNvPr id="27" name="Google Shape;266;p43">
            <a:extLst>
              <a:ext uri="{FF2B5EF4-FFF2-40B4-BE49-F238E27FC236}">
                <a16:creationId xmlns:a16="http://schemas.microsoft.com/office/drawing/2014/main" id="{3A0B8653-9C33-4291-91EC-ECDA70DF76BC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04/21</a:t>
            </a:r>
          </a:p>
        </p:txBody>
      </p:sp>
    </p:spTree>
    <p:extLst>
      <p:ext uri="{BB962C8B-B14F-4D97-AF65-F5344CB8AC3E}">
        <p14:creationId xmlns:p14="http://schemas.microsoft.com/office/powerpoint/2010/main" val="575740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266" grpId="0"/>
      <p:bldP spid="267" grpId="0" build="p"/>
      <p:bldP spid="268" grpId="0"/>
      <p:bldP spid="269" grpId="0"/>
      <p:bldP spid="270" grpId="0" uiExpand="1" build="p"/>
      <p:bldP spid="271" grpId="0"/>
      <p:bldP spid="27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596361" y="2631889"/>
            <a:ext cx="58377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</a:t>
            </a:r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title" idx="2"/>
          </p:nvPr>
        </p:nvSpPr>
        <p:spPr>
          <a:xfrm>
            <a:off x="764316" y="1498977"/>
            <a:ext cx="15363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2" name="Google Shape;286;p43">
            <a:extLst>
              <a:ext uri="{FF2B5EF4-FFF2-40B4-BE49-F238E27FC236}">
                <a16:creationId xmlns:a16="http://schemas.microsoft.com/office/drawing/2014/main" id="{093094CE-F83C-4849-90BB-6372025B273D}"/>
              </a:ext>
            </a:extLst>
          </p:cNvPr>
          <p:cNvCxnSpPr>
            <a:cxnSpLocks/>
          </p:cNvCxnSpPr>
          <p:nvPr/>
        </p:nvCxnSpPr>
        <p:spPr>
          <a:xfrm>
            <a:off x="764316" y="2476014"/>
            <a:ext cx="257861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7;p43">
            <a:extLst>
              <a:ext uri="{FF2B5EF4-FFF2-40B4-BE49-F238E27FC236}">
                <a16:creationId xmlns:a16="http://schemas.microsoft.com/office/drawing/2014/main" id="{5779586A-5E09-4782-BCD6-53A0FDA97F40}"/>
              </a:ext>
            </a:extLst>
          </p:cNvPr>
          <p:cNvCxnSpPr/>
          <p:nvPr/>
        </p:nvCxnSpPr>
        <p:spPr>
          <a:xfrm>
            <a:off x="9540250" y="2311563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88;p43">
            <a:extLst>
              <a:ext uri="{FF2B5EF4-FFF2-40B4-BE49-F238E27FC236}">
                <a16:creationId xmlns:a16="http://schemas.microsoft.com/office/drawing/2014/main" id="{525D8824-1B2D-49F5-BAFB-27CF29605392}"/>
              </a:ext>
            </a:extLst>
          </p:cNvPr>
          <p:cNvCxnSpPr/>
          <p:nvPr/>
        </p:nvCxnSpPr>
        <p:spPr>
          <a:xfrm>
            <a:off x="12173850" y="2311563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68;p43">
            <a:extLst>
              <a:ext uri="{FF2B5EF4-FFF2-40B4-BE49-F238E27FC236}">
                <a16:creationId xmlns:a16="http://schemas.microsoft.com/office/drawing/2014/main" id="{52C498AC-3846-4853-BB33-C48E7DF8171F}"/>
              </a:ext>
            </a:extLst>
          </p:cNvPr>
          <p:cNvSpPr txBox="1">
            <a:spLocks/>
          </p:cNvSpPr>
          <p:nvPr/>
        </p:nvSpPr>
        <p:spPr>
          <a:xfrm>
            <a:off x="9563736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Résultats</a:t>
            </a:r>
          </a:p>
        </p:txBody>
      </p:sp>
      <p:sp>
        <p:nvSpPr>
          <p:cNvPr id="9" name="Google Shape;269;p43">
            <a:extLst>
              <a:ext uri="{FF2B5EF4-FFF2-40B4-BE49-F238E27FC236}">
                <a16:creationId xmlns:a16="http://schemas.microsoft.com/office/drawing/2014/main" id="{F3054FA2-58CB-4EC8-9FBE-E6053F8FE43A}"/>
              </a:ext>
            </a:extLst>
          </p:cNvPr>
          <p:cNvSpPr txBox="1">
            <a:spLocks/>
          </p:cNvSpPr>
          <p:nvPr/>
        </p:nvSpPr>
        <p:spPr>
          <a:xfrm>
            <a:off x="9563736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10" name="Google Shape;270;p43">
            <a:extLst>
              <a:ext uri="{FF2B5EF4-FFF2-40B4-BE49-F238E27FC236}">
                <a16:creationId xmlns:a16="http://schemas.microsoft.com/office/drawing/2014/main" id="{D7037F65-AD67-40CC-81F0-0F4B2207C012}"/>
              </a:ext>
            </a:extLst>
          </p:cNvPr>
          <p:cNvSpPr txBox="1">
            <a:spLocks/>
          </p:cNvSpPr>
          <p:nvPr/>
        </p:nvSpPr>
        <p:spPr>
          <a:xfrm>
            <a:off x="9563736" y="2919095"/>
            <a:ext cx="23559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Effet Peinture</a:t>
            </a:r>
          </a:p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Reverse Engineering</a:t>
            </a:r>
          </a:p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Performances</a:t>
            </a:r>
          </a:p>
        </p:txBody>
      </p:sp>
      <p:sp>
        <p:nvSpPr>
          <p:cNvPr id="11" name="Google Shape;271;p43">
            <a:extLst>
              <a:ext uri="{FF2B5EF4-FFF2-40B4-BE49-F238E27FC236}">
                <a16:creationId xmlns:a16="http://schemas.microsoft.com/office/drawing/2014/main" id="{42ADBFEB-3ECE-4ECC-B5B0-C4767CA666FD}"/>
              </a:ext>
            </a:extLst>
          </p:cNvPr>
          <p:cNvSpPr txBox="1">
            <a:spLocks/>
          </p:cNvSpPr>
          <p:nvPr/>
        </p:nvSpPr>
        <p:spPr>
          <a:xfrm>
            <a:off x="12194638" y="2524569"/>
            <a:ext cx="2455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15" name="Google Shape;272;p43">
            <a:extLst>
              <a:ext uri="{FF2B5EF4-FFF2-40B4-BE49-F238E27FC236}">
                <a16:creationId xmlns:a16="http://schemas.microsoft.com/office/drawing/2014/main" id="{90258B5D-2E0E-4D6B-9CBA-3B028B48C32E}"/>
              </a:ext>
            </a:extLst>
          </p:cNvPr>
          <p:cNvSpPr txBox="1">
            <a:spLocks/>
          </p:cNvSpPr>
          <p:nvPr/>
        </p:nvSpPr>
        <p:spPr>
          <a:xfrm>
            <a:off x="12194638" y="1878597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accent1">
                    <a:lumMod val="50000"/>
                  </a:schemeClr>
                </a:solidFill>
              </a:rPr>
              <a:t>03</a:t>
            </a:r>
          </a:p>
        </p:txBody>
      </p:sp>
      <p:cxnSp>
        <p:nvCxnSpPr>
          <p:cNvPr id="16" name="Google Shape;287;p43">
            <a:extLst>
              <a:ext uri="{FF2B5EF4-FFF2-40B4-BE49-F238E27FC236}">
                <a16:creationId xmlns:a16="http://schemas.microsoft.com/office/drawing/2014/main" id="{723CADB5-5176-43D6-8DFB-A5D7825CC6FE}"/>
              </a:ext>
            </a:extLst>
          </p:cNvPr>
          <p:cNvCxnSpPr/>
          <p:nvPr/>
        </p:nvCxnSpPr>
        <p:spPr>
          <a:xfrm>
            <a:off x="9612191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88;p43">
            <a:extLst>
              <a:ext uri="{FF2B5EF4-FFF2-40B4-BE49-F238E27FC236}">
                <a16:creationId xmlns:a16="http://schemas.microsoft.com/office/drawing/2014/main" id="{7062CE1A-1259-49B6-A915-D29686861520}"/>
              </a:ext>
            </a:extLst>
          </p:cNvPr>
          <p:cNvCxnSpPr/>
          <p:nvPr/>
        </p:nvCxnSpPr>
        <p:spPr>
          <a:xfrm>
            <a:off x="12245791" y="2452497"/>
            <a:ext cx="2259000" cy="0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70;p43">
            <a:extLst>
              <a:ext uri="{FF2B5EF4-FFF2-40B4-BE49-F238E27FC236}">
                <a16:creationId xmlns:a16="http://schemas.microsoft.com/office/drawing/2014/main" id="{D13ED948-6864-4DB2-9802-2098E87A01B5}"/>
              </a:ext>
            </a:extLst>
          </p:cNvPr>
          <p:cNvSpPr txBox="1">
            <a:spLocks/>
          </p:cNvSpPr>
          <p:nvPr/>
        </p:nvSpPr>
        <p:spPr>
          <a:xfrm>
            <a:off x="12245791" y="2919095"/>
            <a:ext cx="2355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">
                <a:solidFill>
                  <a:schemeClr val="accent1">
                    <a:lumMod val="50000"/>
                  </a:schemeClr>
                </a:solidFill>
              </a:rPr>
              <a:t>Pistes de réflexion</a:t>
            </a:r>
          </a:p>
          <a:p>
            <a:pPr marL="0" indent="0"/>
            <a:r>
              <a:rPr lang="en">
                <a:solidFill>
                  <a:schemeClr val="accent1">
                    <a:lumMod val="50000"/>
                  </a:schemeClr>
                </a:solidFill>
              </a:rPr>
              <a:t>Améliorations</a:t>
            </a:r>
          </a:p>
          <a:p>
            <a:pPr marL="0" indent="0"/>
            <a:endParaRPr lang="e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Google Shape;421;p51">
            <a:extLst>
              <a:ext uri="{FF2B5EF4-FFF2-40B4-BE49-F238E27FC236}">
                <a16:creationId xmlns:a16="http://schemas.microsoft.com/office/drawing/2014/main" id="{4F475B78-8CE2-4D5C-A59E-280FEA0D9B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4316" y="3473688"/>
            <a:ext cx="2432100" cy="1003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Path Tracer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Séquence de Halton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Réfraction</a:t>
            </a:r>
          </a:p>
        </p:txBody>
      </p:sp>
      <p:sp>
        <p:nvSpPr>
          <p:cNvPr id="21" name="Google Shape;266;p43">
            <a:extLst>
              <a:ext uri="{FF2B5EF4-FFF2-40B4-BE49-F238E27FC236}">
                <a16:creationId xmlns:a16="http://schemas.microsoft.com/office/drawing/2014/main" id="{9043DD9C-C6C0-4F19-BE8A-6EA9EAAB4FC5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05/21</a:t>
            </a:r>
          </a:p>
        </p:txBody>
      </p:sp>
    </p:spTree>
    <p:extLst>
      <p:ext uri="{BB962C8B-B14F-4D97-AF65-F5344CB8AC3E}">
        <p14:creationId xmlns:p14="http://schemas.microsoft.com/office/powerpoint/2010/main" val="58579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– Path Tracer</a:t>
            </a:r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1101845" y="2342904"/>
            <a:ext cx="2951995" cy="590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/>
              <a:t>Qu’est-ce</a:t>
            </a:r>
            <a:r>
              <a:rPr lang="en-US" sz="1800"/>
              <a:t> </a:t>
            </a:r>
            <a:r>
              <a:rPr lang="en-US" sz="1800" err="1"/>
              <a:t>qu’un</a:t>
            </a:r>
            <a:r>
              <a:rPr lang="en-US" sz="1800"/>
              <a:t> Path Tracer?</a:t>
            </a:r>
            <a:endParaRPr sz="1800"/>
          </a:p>
        </p:txBody>
      </p:sp>
      <p:sp>
        <p:nvSpPr>
          <p:cNvPr id="5" name="Google Shape;266;p43">
            <a:extLst>
              <a:ext uri="{FF2B5EF4-FFF2-40B4-BE49-F238E27FC236}">
                <a16:creationId xmlns:a16="http://schemas.microsoft.com/office/drawing/2014/main" id="{1934E86A-7B01-4AD3-B01D-651FE8F0CCC2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06/21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DA1D6B9-CE16-7748-99CF-1FCD6DC8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5" y="1171872"/>
            <a:ext cx="3146271" cy="35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9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– Halton</a:t>
            </a:r>
            <a:endParaRPr/>
          </a:p>
        </p:txBody>
      </p:sp>
      <p:sp>
        <p:nvSpPr>
          <p:cNvPr id="5" name="Google Shape;330;p47">
            <a:extLst>
              <a:ext uri="{FF2B5EF4-FFF2-40B4-BE49-F238E27FC236}">
                <a16:creationId xmlns:a16="http://schemas.microsoft.com/office/drawing/2014/main" id="{2FA47219-D350-450F-AC1E-F7FD759207D5}"/>
              </a:ext>
            </a:extLst>
          </p:cNvPr>
          <p:cNvSpPr txBox="1">
            <a:spLocks/>
          </p:cNvSpPr>
          <p:nvPr/>
        </p:nvSpPr>
        <p:spPr>
          <a:xfrm>
            <a:off x="713225" y="1106461"/>
            <a:ext cx="4077300" cy="4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/>
              <a:t>Un </a:t>
            </a:r>
            <a:r>
              <a:rPr lang="en-US" err="1"/>
              <a:t>générateur</a:t>
            </a:r>
            <a:r>
              <a:rPr lang="en-US"/>
              <a:t> de </a:t>
            </a:r>
            <a:r>
              <a:rPr lang="en-US" err="1"/>
              <a:t>nombres</a:t>
            </a:r>
            <a:r>
              <a:rPr lang="en-US"/>
              <a:t> pseudo-</a:t>
            </a:r>
            <a:r>
              <a:rPr lang="en-US" err="1"/>
              <a:t>aléatoire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52BB8-8D8F-4F53-8082-D5DA4521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62" y="1765300"/>
            <a:ext cx="2336800" cy="2336800"/>
          </a:xfrm>
          <a:prstGeom prst="rect">
            <a:avLst/>
          </a:prstGeom>
        </p:spPr>
      </p:pic>
      <p:sp>
        <p:nvSpPr>
          <p:cNvPr id="8" name="Google Shape;330;p47">
            <a:extLst>
              <a:ext uri="{FF2B5EF4-FFF2-40B4-BE49-F238E27FC236}">
                <a16:creationId xmlns:a16="http://schemas.microsoft.com/office/drawing/2014/main" id="{2848AE40-E862-49B1-8090-B864AF45097A}"/>
              </a:ext>
            </a:extLst>
          </p:cNvPr>
          <p:cNvSpPr txBox="1">
            <a:spLocks/>
          </p:cNvSpPr>
          <p:nvPr/>
        </p:nvSpPr>
        <p:spPr>
          <a:xfrm>
            <a:off x="5270961" y="4102100"/>
            <a:ext cx="3364025" cy="92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err="1"/>
              <a:t>Répartition</a:t>
            </a:r>
            <a:r>
              <a:rPr lang="en-US" b="1"/>
              <a:t> </a:t>
            </a:r>
            <a:r>
              <a:rPr lang="en-US" b="1" err="1"/>
              <a:t>Aléatoire</a:t>
            </a:r>
            <a:endParaRPr lang="en-US" b="1"/>
          </a:p>
          <a:p>
            <a:pPr marL="285750" indent="-285750">
              <a:buFontTx/>
              <a:buChar char="-"/>
            </a:pPr>
            <a:r>
              <a:rPr lang="en-US"/>
              <a:t>Pas </a:t>
            </a:r>
            <a:r>
              <a:rPr lang="en-US" err="1"/>
              <a:t>uniforme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“Vides”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CE2BB1-51A9-4F4F-9DDE-56F1F67C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06" y="1765298"/>
            <a:ext cx="2340689" cy="2336801"/>
          </a:xfrm>
          <a:prstGeom prst="rect">
            <a:avLst/>
          </a:prstGeom>
        </p:spPr>
      </p:pic>
      <p:sp>
        <p:nvSpPr>
          <p:cNvPr id="13" name="Google Shape;330;p47">
            <a:extLst>
              <a:ext uri="{FF2B5EF4-FFF2-40B4-BE49-F238E27FC236}">
                <a16:creationId xmlns:a16="http://schemas.microsoft.com/office/drawing/2014/main" id="{EA763D8A-314D-4D22-8630-D4BA49478BED}"/>
              </a:ext>
            </a:extLst>
          </p:cNvPr>
          <p:cNvSpPr txBox="1">
            <a:spLocks/>
          </p:cNvSpPr>
          <p:nvPr/>
        </p:nvSpPr>
        <p:spPr>
          <a:xfrm>
            <a:off x="1260106" y="4102100"/>
            <a:ext cx="3364025" cy="92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/>
              <a:t>Halton</a:t>
            </a:r>
          </a:p>
          <a:p>
            <a:pPr marL="285750" indent="-285750">
              <a:buFontTx/>
              <a:buChar char="-"/>
            </a:pPr>
            <a:r>
              <a:rPr lang="en-US" err="1"/>
              <a:t>Uniforme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Pattern </a:t>
            </a:r>
            <a:r>
              <a:rPr lang="en-US" err="1"/>
              <a:t>peu</a:t>
            </a:r>
            <a:r>
              <a:rPr lang="en-US"/>
              <a:t> visible</a:t>
            </a:r>
          </a:p>
        </p:txBody>
      </p:sp>
      <p:sp>
        <p:nvSpPr>
          <p:cNvPr id="16" name="Google Shape;266;p43">
            <a:extLst>
              <a:ext uri="{FF2B5EF4-FFF2-40B4-BE49-F238E27FC236}">
                <a16:creationId xmlns:a16="http://schemas.microsoft.com/office/drawing/2014/main" id="{409F1F04-093F-40F0-87D8-016D7937E910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07/21</a:t>
            </a:r>
          </a:p>
        </p:txBody>
      </p:sp>
    </p:spTree>
    <p:extLst>
      <p:ext uri="{BB962C8B-B14F-4D97-AF65-F5344CB8AC3E}">
        <p14:creationId xmlns:p14="http://schemas.microsoft.com/office/powerpoint/2010/main" val="31168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5" y="574625"/>
            <a:ext cx="7717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– Halton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31BB2-A430-4F9D-9BCB-4F09CAF7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76" y="1641306"/>
            <a:ext cx="3086531" cy="2419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C3E8B-B867-49F0-A298-58FECBFA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295" y="1147505"/>
            <a:ext cx="2943636" cy="3686689"/>
          </a:xfrm>
          <a:prstGeom prst="rect">
            <a:avLst/>
          </a:prstGeom>
        </p:spPr>
      </p:pic>
      <p:sp>
        <p:nvSpPr>
          <p:cNvPr id="9" name="Google Shape;266;p43">
            <a:extLst>
              <a:ext uri="{FF2B5EF4-FFF2-40B4-BE49-F238E27FC236}">
                <a16:creationId xmlns:a16="http://schemas.microsoft.com/office/drawing/2014/main" id="{28D7F406-AA08-410F-A65B-31DA5CA9E2E7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08/21</a:t>
            </a:r>
          </a:p>
        </p:txBody>
      </p:sp>
    </p:spTree>
    <p:extLst>
      <p:ext uri="{BB962C8B-B14F-4D97-AF65-F5344CB8AC3E}">
        <p14:creationId xmlns:p14="http://schemas.microsoft.com/office/powerpoint/2010/main" val="34531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713224" y="574625"/>
            <a:ext cx="7893303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 – Halton (utilisation)</a:t>
            </a:r>
            <a:endParaRPr/>
          </a:p>
        </p:txBody>
      </p:sp>
      <p:sp>
        <p:nvSpPr>
          <p:cNvPr id="7" name="Google Shape;306;p45">
            <a:extLst>
              <a:ext uri="{FF2B5EF4-FFF2-40B4-BE49-F238E27FC236}">
                <a16:creationId xmlns:a16="http://schemas.microsoft.com/office/drawing/2014/main" id="{B298EE26-4256-4A48-87EC-DF6118132B41}"/>
              </a:ext>
            </a:extLst>
          </p:cNvPr>
          <p:cNvSpPr txBox="1">
            <a:spLocks/>
          </p:cNvSpPr>
          <p:nvPr/>
        </p:nvSpPr>
        <p:spPr>
          <a:xfrm>
            <a:off x="209011" y="1456977"/>
            <a:ext cx="3023139" cy="55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5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3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sz="2000" err="1"/>
              <a:t>Hémisphère</a:t>
            </a:r>
            <a:endParaRPr lang="en-US" sz="2000"/>
          </a:p>
        </p:txBody>
      </p:sp>
      <p:sp>
        <p:nvSpPr>
          <p:cNvPr id="8" name="Google Shape;330;p47">
            <a:extLst>
              <a:ext uri="{FF2B5EF4-FFF2-40B4-BE49-F238E27FC236}">
                <a16:creationId xmlns:a16="http://schemas.microsoft.com/office/drawing/2014/main" id="{580F96D4-3939-477E-9956-2FC39ABE7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6047" y="2259691"/>
            <a:ext cx="4328675" cy="4431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</a:t>
            </a:r>
            <a:r>
              <a:rPr lang="en-US" err="1"/>
              <a:t>cherche</a:t>
            </a:r>
            <a:r>
              <a:rPr lang="en-US"/>
              <a:t> à </a:t>
            </a:r>
            <a:r>
              <a:rPr lang="en-US" err="1"/>
              <a:t>répartir</a:t>
            </a:r>
            <a:r>
              <a:rPr lang="en-US"/>
              <a:t> les rayons dans un </a:t>
            </a:r>
            <a:r>
              <a:rPr lang="en-US" err="1"/>
              <a:t>hémisphère</a:t>
            </a:r>
            <a:r>
              <a:rPr lang="en-US"/>
              <a:t> :</a:t>
            </a:r>
            <a:endParaRPr lang="en-US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330;p47">
                <a:extLst>
                  <a:ext uri="{FF2B5EF4-FFF2-40B4-BE49-F238E27FC236}">
                    <a16:creationId xmlns:a16="http://schemas.microsoft.com/office/drawing/2014/main" id="{88936480-FEE1-4EEC-859A-551811565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8223" y="2702791"/>
                <a:ext cx="2476499" cy="1510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numCol="1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Font typeface="Source Sans Pro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  <a:p>
                <a:pPr marL="0" indent="0">
                  <a:buFont typeface="Source Sans Pro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  <a:p>
                <a:pPr marL="0" indent="0">
                  <a:buFont typeface="Source Sans Pro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1" name="Google Shape;330;p47">
                <a:extLst>
                  <a:ext uri="{FF2B5EF4-FFF2-40B4-BE49-F238E27FC236}">
                    <a16:creationId xmlns:a16="http://schemas.microsoft.com/office/drawing/2014/main" id="{88936480-FEE1-4EEC-859A-551811565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223" y="2702791"/>
                <a:ext cx="2476499" cy="1510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190EF81-B715-4321-ABD2-C480F512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933" y="2164500"/>
            <a:ext cx="2757670" cy="2268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330;p47">
                <a:extLst>
                  <a:ext uri="{FF2B5EF4-FFF2-40B4-BE49-F238E27FC236}">
                    <a16:creationId xmlns:a16="http://schemas.microsoft.com/office/drawing/2014/main" id="{E4C3267E-60D8-42C4-90DB-101579FD31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047" y="2947191"/>
                <a:ext cx="1889424" cy="1440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numCol="1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048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Source Sans Pro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000" i="0" dirty="0" err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i="1" dirty="0" err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/>
              </a:p>
              <a:p>
                <a:pPr marL="0" indent="0">
                  <a:buFont typeface="Source Sans Pro"/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16" name="Google Shape;330;p47">
                <a:extLst>
                  <a:ext uri="{FF2B5EF4-FFF2-40B4-BE49-F238E27FC236}">
                    <a16:creationId xmlns:a16="http://schemas.microsoft.com/office/drawing/2014/main" id="{E4C3267E-60D8-42C4-90DB-101579FD3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7" y="2947191"/>
                <a:ext cx="1889424" cy="14406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66;p43">
            <a:extLst>
              <a:ext uri="{FF2B5EF4-FFF2-40B4-BE49-F238E27FC236}">
                <a16:creationId xmlns:a16="http://schemas.microsoft.com/office/drawing/2014/main" id="{794A95B2-0A77-4DD5-9BAD-858BE2852F62}"/>
              </a:ext>
            </a:extLst>
          </p:cNvPr>
          <p:cNvSpPr txBox="1">
            <a:spLocks/>
          </p:cNvSpPr>
          <p:nvPr/>
        </p:nvSpPr>
        <p:spPr>
          <a:xfrm>
            <a:off x="8157252" y="4419826"/>
            <a:ext cx="771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09/21</a:t>
            </a:r>
          </a:p>
        </p:txBody>
      </p:sp>
    </p:spTree>
    <p:extLst>
      <p:ext uri="{BB962C8B-B14F-4D97-AF65-F5344CB8AC3E}">
        <p14:creationId xmlns:p14="http://schemas.microsoft.com/office/powerpoint/2010/main" val="1900491734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Homeopathy Day by Slidesgo">
  <a:themeElements>
    <a:clrScheme name="Simple Light">
      <a:dk1>
        <a:srgbClr val="2F3037"/>
      </a:dk1>
      <a:lt1>
        <a:srgbClr val="F4F5F5"/>
      </a:lt1>
      <a:dk2>
        <a:srgbClr val="C2C2C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30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.pptx" id="{658084D8-249E-4B53-911A-492E901A838D}" vid="{D8E6EFD7-CFA0-4B81-BD7F-EA37FC26F26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951FD43F3CB499090A43508127C0C" ma:contentTypeVersion="7" ma:contentTypeDescription="Crée un document." ma:contentTypeScope="" ma:versionID="32e01910259d61480010252660f42fca">
  <xsd:schema xmlns:xsd="http://www.w3.org/2001/XMLSchema" xmlns:xs="http://www.w3.org/2001/XMLSchema" xmlns:p="http://schemas.microsoft.com/office/2006/metadata/properties" xmlns:ns3="000e6586-bec3-4c32-ad5f-db2094513aff" xmlns:ns4="bb1644d4-da4a-4352-a55f-7d4bedc7d8c8" targetNamespace="http://schemas.microsoft.com/office/2006/metadata/properties" ma:root="true" ma:fieldsID="3fcb247c1759b7253d765a73e564b598" ns3:_="" ns4:_="">
    <xsd:import namespace="000e6586-bec3-4c32-ad5f-db2094513aff"/>
    <xsd:import namespace="bb1644d4-da4a-4352-a55f-7d4bedc7d8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e6586-bec3-4c32-ad5f-db2094513a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644d4-da4a-4352-a55f-7d4bedc7d8c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808E63-01DA-4F5A-8875-422F7001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3CE0FD-3C85-4B28-A071-09DD71C23DFC}">
  <ds:schemaRefs>
    <ds:schemaRef ds:uri="000e6586-bec3-4c32-ad5f-db2094513aff"/>
    <ds:schemaRef ds:uri="bb1644d4-da4a-4352-a55f-7d4bedc7d8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F9785F-AC94-4BDF-AF1D-ED4E9046A2B5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bb1644d4-da4a-4352-a55f-7d4bedc7d8c8"/>
    <ds:schemaRef ds:uri="http://www.w3.org/XML/1998/namespace"/>
    <ds:schemaRef ds:uri="http://purl.org/dc/terms/"/>
    <ds:schemaRef ds:uri="000e6586-bec3-4c32-ad5f-db2094513aff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</Template>
  <TotalTime>0</TotalTime>
  <Words>434</Words>
  <Application>Microsoft Office PowerPoint</Application>
  <PresentationFormat>On-screen Show (16:9)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Anaheim</vt:lpstr>
      <vt:lpstr>Arial</vt:lpstr>
      <vt:lpstr>Syne</vt:lpstr>
      <vt:lpstr>Source Sans Pro</vt:lpstr>
      <vt:lpstr>Cambria Math</vt:lpstr>
      <vt:lpstr>World Homeopathy Day by Slidesgo</vt:lpstr>
      <vt:lpstr>Paint Path Tracer</vt:lpstr>
      <vt:lpstr>Introduction</vt:lpstr>
      <vt:lpstr>mais un paint path tracer c est mieux !</vt:lpstr>
      <vt:lpstr>Plan</vt:lpstr>
      <vt:lpstr>Implémentation</vt:lpstr>
      <vt:lpstr>Implémentation – Path Tracer</vt:lpstr>
      <vt:lpstr>Implémentation – Halton</vt:lpstr>
      <vt:lpstr>Implémentation – Halton</vt:lpstr>
      <vt:lpstr>Implémentation – Halton (utilisation)</vt:lpstr>
      <vt:lpstr>Implémentation – Réfraction</vt:lpstr>
      <vt:lpstr>Résultats</vt:lpstr>
      <vt:lpstr>Résultats - Effet peinture</vt:lpstr>
      <vt:lpstr>Résultats- Reverse Engineering</vt:lpstr>
      <vt:lpstr>Résultats- Reverse Engineering</vt:lpstr>
      <vt:lpstr>Résultats – Fonctionnalités</vt:lpstr>
      <vt:lpstr>Conclusion</vt:lpstr>
      <vt:lpstr>Conclusion – Pistes</vt:lpstr>
      <vt:lpstr>Conclusion – Pistes</vt:lpstr>
      <vt:lpstr>Conclusion – L’influence des spp</vt:lpstr>
      <vt:lpstr>Merci!</vt:lpstr>
      <vt:lpstr>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 Path Tracer</dc:title>
  <dc:creator>Mélanie Tcheou</dc:creator>
  <cp:lastModifiedBy>Mélanie Tcheou</cp:lastModifiedBy>
  <cp:revision>1</cp:revision>
  <dcterms:created xsi:type="dcterms:W3CDTF">2022-04-13T17:06:55Z</dcterms:created>
  <dcterms:modified xsi:type="dcterms:W3CDTF">2022-04-14T15:37:04Z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0x0101006AE951FD43F3CB499090A43508127C0C</vt:lpwstr>
  </property>
</Properties>
</file>